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7"/>
  </p:notesMasterIdLst>
  <p:sldIdLst>
    <p:sldId id="280" r:id="rId2"/>
    <p:sldId id="258" r:id="rId3"/>
    <p:sldId id="259" r:id="rId4"/>
    <p:sldId id="275" r:id="rId5"/>
    <p:sldId id="257" r:id="rId6"/>
    <p:sldId id="274" r:id="rId7"/>
    <p:sldId id="260" r:id="rId8"/>
    <p:sldId id="261" r:id="rId9"/>
    <p:sldId id="262" r:id="rId10"/>
    <p:sldId id="263" r:id="rId11"/>
    <p:sldId id="272" r:id="rId12"/>
    <p:sldId id="273" r:id="rId13"/>
    <p:sldId id="276" r:id="rId14"/>
    <p:sldId id="279" r:id="rId15"/>
    <p:sldId id="278" r:id="rId16"/>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68"/>
    <a:srgbClr val="A3D8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0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88950"/>
          </a:xfrm>
          <a:prstGeom prst="rect">
            <a:avLst/>
          </a:prstGeom>
        </p:spPr>
        <p:txBody>
          <a:bodyPr vert="horz" lIns="91440" tIns="45720" rIns="91440" bIns="45720" rtlCol="0"/>
          <a:lstStyle>
            <a:lvl1pPr algn="r">
              <a:defRPr sz="1200"/>
            </a:lvl1pPr>
          </a:lstStyle>
          <a:p>
            <a:fld id="{53FB4060-1017-4674-9FDE-FE3DE681C371}" type="datetimeFigureOut">
              <a:rPr lang="en-US" smtClean="0"/>
              <a:pPr/>
              <a:t>3/7/2013</a:t>
            </a:fld>
            <a:endParaRPr lang="en-GB"/>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1" y="4643438"/>
            <a:ext cx="5335588" cy="4398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288"/>
            <a:ext cx="2889250" cy="4889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285288"/>
            <a:ext cx="2889250" cy="488950"/>
          </a:xfrm>
          <a:prstGeom prst="rect">
            <a:avLst/>
          </a:prstGeom>
        </p:spPr>
        <p:txBody>
          <a:bodyPr vert="horz" lIns="91440" tIns="45720" rIns="91440" bIns="45720" rtlCol="0" anchor="b"/>
          <a:lstStyle>
            <a:lvl1pPr algn="r">
              <a:defRPr sz="1200"/>
            </a:lvl1pPr>
          </a:lstStyle>
          <a:p>
            <a:fld id="{9DEDF08B-0DDD-4172-B25C-5B47D67C8F1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DEDF08B-0DDD-4172-B25C-5B47D67C8F1B}"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229270B-DA69-4133-AA5A-3B8D317C62B3}" type="datetimeFigureOut">
              <a:rPr lang="en-US" smtClean="0"/>
              <a:pPr/>
              <a:t>3/7/2013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3/7/2013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3/7/2013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3/7/2013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3/7/2013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29270B-DA69-4133-AA5A-3B8D317C62B3}" type="datetimeFigureOut">
              <a:rPr lang="en-US" smtClean="0"/>
              <a:pPr/>
              <a:t>3/7/2013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229270B-DA69-4133-AA5A-3B8D317C62B3}" type="datetimeFigureOut">
              <a:rPr lang="en-US" smtClean="0"/>
              <a:pPr/>
              <a:t>3/7/2013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229270B-DA69-4133-AA5A-3B8D317C62B3}" type="datetimeFigureOut">
              <a:rPr lang="en-US" smtClean="0"/>
              <a:pPr/>
              <a:t>3/7/2013</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229270B-DA69-4133-AA5A-3B8D317C62B3}" type="datetimeFigureOut">
              <a:rPr lang="en-US" smtClean="0"/>
              <a:pPr/>
              <a:t>3/7/2013</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29270B-DA69-4133-AA5A-3B8D317C62B3}" type="datetimeFigureOut">
              <a:rPr lang="en-US" smtClean="0"/>
              <a:pPr/>
              <a:t>3/7/2013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29270B-DA69-4133-AA5A-3B8D317C62B3}" type="datetimeFigureOut">
              <a:rPr lang="en-US" smtClean="0"/>
              <a:pPr/>
              <a:t>3/7/2013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17BD940-70CC-4409-9092-341232983C96}" type="slidenum">
              <a:rPr lang="en-GB" smtClean="0"/>
              <a:pPr/>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229270B-DA69-4133-AA5A-3B8D317C62B3}" type="datetimeFigureOut">
              <a:rPr lang="en-US" smtClean="0"/>
              <a:pPr/>
              <a:t>3/7/2013</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17BD940-70CC-4409-9092-341232983C9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851804"/>
            <a:ext cx="8558186" cy="934386"/>
          </a:xfrm>
        </p:spPr>
        <p:txBody>
          <a:bodyPr>
            <a:noAutofit/>
          </a:bodyPr>
          <a:lstStyle/>
          <a:p>
            <a:pPr algn="ctr"/>
            <a:r>
              <a:rPr lang="en-GB" sz="80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latin typeface="Comic Sans MS" pitchFamily="66" charset="0"/>
              </a:rPr>
              <a:t>Colour</a:t>
            </a:r>
            <a:r>
              <a:rPr lang="en-GB" sz="80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latin typeface="Comic Sans MS" pitchFamily="66" charset="0"/>
              </a:rPr>
              <a:t> Theory</a:t>
            </a:r>
            <a:endParaRPr lang="en-GB" sz="80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latin typeface="Comic Sans MS" pitchFamily="66" charset="0"/>
            </a:endParaRPr>
          </a:p>
        </p:txBody>
      </p:sp>
      <p:sp>
        <p:nvSpPr>
          <p:cNvPr id="3" name="Subtitle 2"/>
          <p:cNvSpPr>
            <a:spLocks noGrp="1"/>
          </p:cNvSpPr>
          <p:nvPr>
            <p:ph type="subTitle" idx="1"/>
          </p:nvPr>
        </p:nvSpPr>
        <p:spPr>
          <a:xfrm>
            <a:off x="5500694" y="2571744"/>
            <a:ext cx="3071834" cy="500066"/>
          </a:xfrm>
        </p:spPr>
        <p:txBody>
          <a:bodyPr>
            <a:normAutofit fontScale="85000" lnSpcReduction="10000"/>
          </a:bodyPr>
          <a:lstStyle/>
          <a:p>
            <a:r>
              <a:rPr lang="en-GB"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mic Sans MS" pitchFamily="66" charset="0"/>
              </a:rPr>
              <a:t>Graphic communication</a:t>
            </a:r>
            <a:endParaRPr lang="en-GB"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mic Sans MS" pitchFamily="66" charset="0"/>
            </a:endParaRPr>
          </a:p>
        </p:txBody>
      </p:sp>
      <p:pic>
        <p:nvPicPr>
          <p:cNvPr id="15361" name="Picture 1"/>
          <p:cNvPicPr>
            <a:picLocks noChangeAspect="1" noChangeArrowheads="1"/>
          </p:cNvPicPr>
          <p:nvPr/>
        </p:nvPicPr>
        <p:blipFill>
          <a:blip r:embed="rId2" cstate="print"/>
          <a:srcRect l="8368" r="64435" b="3125"/>
          <a:stretch>
            <a:fillRect/>
          </a:stretch>
        </p:blipFill>
        <p:spPr bwMode="auto">
          <a:xfrm>
            <a:off x="7143768" y="500042"/>
            <a:ext cx="714380" cy="681406"/>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cstate="print"/>
          <a:srcRect l="8333" r="65104" b="2849"/>
          <a:stretch>
            <a:fillRect/>
          </a:stretch>
        </p:blipFill>
        <p:spPr bwMode="auto">
          <a:xfrm>
            <a:off x="7929586" y="500042"/>
            <a:ext cx="697235" cy="683563"/>
          </a:xfrm>
          <a:prstGeom prst="rect">
            <a:avLst/>
          </a:prstGeom>
          <a:noFill/>
          <a:ln w="9525">
            <a:noFill/>
            <a:miter lim="800000"/>
            <a:headEnd/>
            <a:tailEnd/>
          </a:ln>
          <a:effectLst/>
        </p:spPr>
      </p:pic>
      <p:sp>
        <p:nvSpPr>
          <p:cNvPr id="6" name="TextBox 5"/>
          <p:cNvSpPr txBox="1"/>
          <p:nvPr/>
        </p:nvSpPr>
        <p:spPr>
          <a:xfrm>
            <a:off x="285720" y="6090842"/>
            <a:ext cx="8572560" cy="338554"/>
          </a:xfrm>
          <a:prstGeom prst="rect">
            <a:avLst/>
          </a:prstGeom>
          <a:noFill/>
        </p:spPr>
        <p:txBody>
          <a:bodyPr wrap="square" rtlCol="0">
            <a:spAutoFit/>
          </a:bodyPr>
          <a:lstStyle/>
          <a:p>
            <a:r>
              <a:rPr lang="en-GB" sz="1600" dirty="0" smtClean="0">
                <a:solidFill>
                  <a:schemeClr val="accent6">
                    <a:lumMod val="75000"/>
                  </a:schemeClr>
                </a:solidFill>
                <a:latin typeface="Comic Sans MS" pitchFamily="66" charset="0"/>
              </a:rPr>
              <a:t>Name: …………………………………………………………  Class:……………… Teacher:…………………………………………..</a:t>
            </a:r>
            <a:endParaRPr lang="en-GB" sz="1600" dirty="0">
              <a:solidFill>
                <a:schemeClr val="accent6">
                  <a:lumMod val="75000"/>
                </a:schemeClr>
              </a:solidFill>
              <a:latin typeface="Comic Sans MS" pitchFamily="66" charset="0"/>
            </a:endParaRPr>
          </a:p>
        </p:txBody>
      </p:sp>
      <p:pic>
        <p:nvPicPr>
          <p:cNvPr id="7" name="Picture 12" descr="sg course notes p56b"/>
          <p:cNvPicPr>
            <a:picLocks noChangeAspect="1" noChangeArrowheads="1"/>
          </p:cNvPicPr>
          <p:nvPr/>
        </p:nvPicPr>
        <p:blipFill>
          <a:blip r:embed="rId4">
            <a:clrChange>
              <a:clrFrom>
                <a:srgbClr val="FFFFFF"/>
              </a:clrFrom>
              <a:clrTo>
                <a:srgbClr val="FFFFFF">
                  <a:alpha val="0"/>
                </a:srgbClr>
              </a:clrTo>
            </a:clrChange>
          </a:blip>
          <a:srcRect l="42917" t="952" r="6683" b="8899"/>
          <a:stretch>
            <a:fillRect/>
          </a:stretch>
        </p:blipFill>
        <p:spPr bwMode="auto">
          <a:xfrm>
            <a:off x="5357818" y="3857628"/>
            <a:ext cx="2271657" cy="1857388"/>
          </a:xfrm>
          <a:prstGeom prst="rect">
            <a:avLst/>
          </a:prstGeom>
          <a:noFill/>
        </p:spPr>
      </p:pic>
      <p:pic>
        <p:nvPicPr>
          <p:cNvPr id="8" name="Picture 3" descr="Hyundai_Raptor_marker_Render_by_juggleboy711"/>
          <p:cNvPicPr>
            <a:picLocks noChangeAspect="1" noChangeArrowheads="1"/>
          </p:cNvPicPr>
          <p:nvPr/>
        </p:nvPicPr>
        <p:blipFill>
          <a:blip r:embed="rId5" cstate="print"/>
          <a:srcRect l="9549" t="21365" b="4256"/>
          <a:stretch>
            <a:fillRect/>
          </a:stretch>
        </p:blipFill>
        <p:spPr bwMode="auto">
          <a:xfrm>
            <a:off x="1071538" y="4214818"/>
            <a:ext cx="2928958" cy="1531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wood_pastel"/>
          <p:cNvPicPr>
            <a:picLocks noChangeAspect="1" noChangeArrowheads="1"/>
          </p:cNvPicPr>
          <p:nvPr/>
        </p:nvPicPr>
        <p:blipFill>
          <a:blip r:embed="rId2"/>
          <a:srcRect l="8200" r="11443"/>
          <a:stretch>
            <a:fillRect/>
          </a:stretch>
        </p:blipFill>
        <p:spPr bwMode="auto">
          <a:xfrm>
            <a:off x="5214942" y="500042"/>
            <a:ext cx="3500462" cy="3260725"/>
          </a:xfrm>
          <a:prstGeom prst="rect">
            <a:avLst/>
          </a:prstGeom>
          <a:noFill/>
        </p:spPr>
      </p:pic>
      <p:pic>
        <p:nvPicPr>
          <p:cNvPr id="30727" name="Picture 7" descr="Shiny-Metal-Main"/>
          <p:cNvPicPr>
            <a:picLocks noChangeAspect="1" noChangeArrowheads="1"/>
          </p:cNvPicPr>
          <p:nvPr/>
        </p:nvPicPr>
        <p:blipFill>
          <a:blip r:embed="rId3"/>
          <a:srcRect b="24525"/>
          <a:stretch>
            <a:fillRect/>
          </a:stretch>
        </p:blipFill>
        <p:spPr bwMode="auto">
          <a:xfrm>
            <a:off x="7000892" y="4071942"/>
            <a:ext cx="1743271" cy="2428868"/>
          </a:xfrm>
          <a:prstGeom prst="rect">
            <a:avLst/>
          </a:prstGeom>
          <a:noFill/>
        </p:spPr>
      </p:pic>
      <p:pic>
        <p:nvPicPr>
          <p:cNvPr id="30729" name="Picture 9" descr="render_samples"/>
          <p:cNvPicPr>
            <a:picLocks noChangeAspect="1" noChangeArrowheads="1"/>
          </p:cNvPicPr>
          <p:nvPr/>
        </p:nvPicPr>
        <p:blipFill>
          <a:blip r:embed="rId4"/>
          <a:srcRect/>
          <a:stretch>
            <a:fillRect/>
          </a:stretch>
        </p:blipFill>
        <p:spPr bwMode="auto">
          <a:xfrm>
            <a:off x="428596" y="2571744"/>
            <a:ext cx="4968875" cy="3719512"/>
          </a:xfrm>
          <a:prstGeom prst="rect">
            <a:avLst/>
          </a:prstGeom>
          <a:noFill/>
        </p:spPr>
      </p:pic>
      <p:grpSp>
        <p:nvGrpSpPr>
          <p:cNvPr id="29" name="Group 28"/>
          <p:cNvGrpSpPr/>
          <p:nvPr/>
        </p:nvGrpSpPr>
        <p:grpSpPr>
          <a:xfrm>
            <a:off x="7500958" y="2714620"/>
            <a:ext cx="1296987" cy="968379"/>
            <a:chOff x="7500958" y="2714620"/>
            <a:chExt cx="1296987" cy="968379"/>
          </a:xfrm>
        </p:grpSpPr>
        <p:sp>
          <p:nvSpPr>
            <p:cNvPr id="30734" name="Text Box 14"/>
            <p:cNvSpPr txBox="1">
              <a:spLocks noChangeArrowheads="1"/>
            </p:cNvSpPr>
            <p:nvPr/>
          </p:nvSpPr>
          <p:spPr bwMode="auto">
            <a:xfrm>
              <a:off x="7500958" y="3286124"/>
              <a:ext cx="1296987" cy="396875"/>
            </a:xfrm>
            <a:prstGeom prst="rect">
              <a:avLst/>
            </a:prstGeom>
            <a:noFill/>
            <a:ln w="9525">
              <a:noFill/>
              <a:miter lim="800000"/>
              <a:headEnd/>
              <a:tailEnd/>
            </a:ln>
            <a:effectLst/>
          </p:spPr>
          <p:txBody>
            <a:bodyPr>
              <a:spAutoFit/>
            </a:bodyPr>
            <a:lstStyle/>
            <a:p>
              <a:pPr>
                <a:spcBef>
                  <a:spcPct val="50000"/>
                </a:spcBef>
              </a:pPr>
              <a:r>
                <a:rPr lang="en-GB" sz="2000" b="1" dirty="0">
                  <a:solidFill>
                    <a:schemeClr val="accent6">
                      <a:lumMod val="75000"/>
                    </a:schemeClr>
                  </a:solidFill>
                  <a:latin typeface="Comic Sans MS" pitchFamily="66" charset="0"/>
                </a:rPr>
                <a:t>Wooden</a:t>
              </a:r>
            </a:p>
          </p:txBody>
        </p:sp>
        <p:sp>
          <p:nvSpPr>
            <p:cNvPr id="30739" name="Line 19"/>
            <p:cNvSpPr>
              <a:spLocks noChangeShapeType="1"/>
            </p:cNvSpPr>
            <p:nvPr/>
          </p:nvSpPr>
          <p:spPr bwMode="auto">
            <a:xfrm flipH="1" flipV="1">
              <a:off x="7643834" y="2714620"/>
              <a:ext cx="357190" cy="642942"/>
            </a:xfrm>
            <a:prstGeom prst="line">
              <a:avLst/>
            </a:prstGeom>
            <a:noFill/>
            <a:ln w="9525">
              <a:solidFill>
                <a:srgbClr val="6600CC"/>
              </a:solidFill>
              <a:round/>
              <a:headEnd/>
              <a:tailEnd type="triangle" w="med" len="med"/>
            </a:ln>
            <a:effectLst/>
          </p:spPr>
          <p:txBody>
            <a:bodyPr/>
            <a:lstStyle/>
            <a:p>
              <a:endParaRPr lang="en-GB"/>
            </a:p>
          </p:txBody>
        </p:sp>
      </p:grpSp>
      <p:grpSp>
        <p:nvGrpSpPr>
          <p:cNvPr id="27" name="Group 26"/>
          <p:cNvGrpSpPr/>
          <p:nvPr/>
        </p:nvGrpSpPr>
        <p:grpSpPr>
          <a:xfrm>
            <a:off x="4357686" y="4716470"/>
            <a:ext cx="2017712" cy="641355"/>
            <a:chOff x="4357686" y="4716470"/>
            <a:chExt cx="2017712" cy="641355"/>
          </a:xfrm>
        </p:grpSpPr>
        <p:sp>
          <p:nvSpPr>
            <p:cNvPr id="30737" name="Text Box 17"/>
            <p:cNvSpPr txBox="1">
              <a:spLocks noChangeArrowheads="1"/>
            </p:cNvSpPr>
            <p:nvPr/>
          </p:nvSpPr>
          <p:spPr bwMode="auto">
            <a:xfrm>
              <a:off x="4357686" y="4716470"/>
              <a:ext cx="2017712" cy="396875"/>
            </a:xfrm>
            <a:prstGeom prst="rect">
              <a:avLst/>
            </a:prstGeom>
            <a:noFill/>
            <a:ln w="9525">
              <a:noFill/>
              <a:miter lim="800000"/>
              <a:headEnd/>
              <a:tailEnd/>
            </a:ln>
            <a:effectLst/>
          </p:spPr>
          <p:txBody>
            <a:bodyPr>
              <a:spAutoFit/>
            </a:bodyPr>
            <a:lstStyle/>
            <a:p>
              <a:pPr>
                <a:spcBef>
                  <a:spcPct val="50000"/>
                </a:spcBef>
              </a:pPr>
              <a:r>
                <a:rPr lang="en-GB" sz="2000" b="1" dirty="0">
                  <a:solidFill>
                    <a:schemeClr val="accent6">
                      <a:lumMod val="75000"/>
                    </a:schemeClr>
                  </a:solidFill>
                  <a:latin typeface="Comic Sans MS" pitchFamily="66" charset="0"/>
                </a:rPr>
                <a:t>Transparent</a:t>
              </a:r>
            </a:p>
          </p:txBody>
        </p:sp>
        <p:sp>
          <p:nvSpPr>
            <p:cNvPr id="30740" name="Line 20"/>
            <p:cNvSpPr>
              <a:spLocks noChangeShapeType="1"/>
            </p:cNvSpPr>
            <p:nvPr/>
          </p:nvSpPr>
          <p:spPr bwMode="auto">
            <a:xfrm flipH="1">
              <a:off x="4500562" y="5146684"/>
              <a:ext cx="357190" cy="211141"/>
            </a:xfrm>
            <a:prstGeom prst="line">
              <a:avLst/>
            </a:prstGeom>
            <a:noFill/>
            <a:ln w="9525">
              <a:solidFill>
                <a:srgbClr val="6600CC"/>
              </a:solidFill>
              <a:round/>
              <a:headEnd/>
              <a:tailEnd type="triangle" w="med" len="med"/>
            </a:ln>
            <a:effectLst/>
          </p:spPr>
          <p:txBody>
            <a:bodyPr/>
            <a:lstStyle/>
            <a:p>
              <a:endParaRPr lang="en-GB">
                <a:solidFill>
                  <a:schemeClr val="accent6">
                    <a:lumMod val="75000"/>
                  </a:schemeClr>
                </a:solidFill>
              </a:endParaRPr>
            </a:p>
          </p:txBody>
        </p:sp>
      </p:grpSp>
      <p:grpSp>
        <p:nvGrpSpPr>
          <p:cNvPr id="25" name="Group 24"/>
          <p:cNvGrpSpPr/>
          <p:nvPr/>
        </p:nvGrpSpPr>
        <p:grpSpPr>
          <a:xfrm>
            <a:off x="785786" y="2289164"/>
            <a:ext cx="1296988" cy="854084"/>
            <a:chOff x="785786" y="2289164"/>
            <a:chExt cx="1296988" cy="854084"/>
          </a:xfrm>
        </p:grpSpPr>
        <p:sp>
          <p:nvSpPr>
            <p:cNvPr id="30735" name="Text Box 15"/>
            <p:cNvSpPr txBox="1">
              <a:spLocks noChangeArrowheads="1"/>
            </p:cNvSpPr>
            <p:nvPr/>
          </p:nvSpPr>
          <p:spPr bwMode="auto">
            <a:xfrm>
              <a:off x="785786" y="2289164"/>
              <a:ext cx="1296988" cy="396875"/>
            </a:xfrm>
            <a:prstGeom prst="rect">
              <a:avLst/>
            </a:prstGeom>
            <a:noFill/>
            <a:ln w="9525">
              <a:noFill/>
              <a:miter lim="800000"/>
              <a:headEnd/>
              <a:tailEnd/>
            </a:ln>
            <a:effectLst/>
          </p:spPr>
          <p:txBody>
            <a:bodyPr>
              <a:spAutoFit/>
            </a:bodyPr>
            <a:lstStyle/>
            <a:p>
              <a:pPr>
                <a:spcBef>
                  <a:spcPct val="50000"/>
                </a:spcBef>
              </a:pPr>
              <a:r>
                <a:rPr lang="en-GB" sz="2000" b="1" dirty="0" smtClean="0">
                  <a:solidFill>
                    <a:schemeClr val="accent6">
                      <a:lumMod val="75000"/>
                    </a:schemeClr>
                  </a:solidFill>
                  <a:latin typeface="Comic Sans MS" pitchFamily="66" charset="0"/>
                </a:rPr>
                <a:t>Chrome</a:t>
              </a:r>
              <a:endParaRPr lang="en-GB" sz="2000" b="1" dirty="0">
                <a:solidFill>
                  <a:schemeClr val="accent6">
                    <a:lumMod val="75000"/>
                  </a:schemeClr>
                </a:solidFill>
                <a:latin typeface="Comic Sans MS" pitchFamily="66" charset="0"/>
              </a:endParaRPr>
            </a:p>
          </p:txBody>
        </p:sp>
        <p:sp>
          <p:nvSpPr>
            <p:cNvPr id="30741" name="Line 21"/>
            <p:cNvSpPr>
              <a:spLocks noChangeShapeType="1"/>
            </p:cNvSpPr>
            <p:nvPr/>
          </p:nvSpPr>
          <p:spPr bwMode="auto">
            <a:xfrm>
              <a:off x="1285852" y="2714620"/>
              <a:ext cx="285752" cy="428628"/>
            </a:xfrm>
            <a:prstGeom prst="line">
              <a:avLst/>
            </a:prstGeom>
            <a:noFill/>
            <a:ln w="9525">
              <a:solidFill>
                <a:srgbClr val="6600CC"/>
              </a:solidFill>
              <a:round/>
              <a:headEnd/>
              <a:tailEnd type="triangle" w="med" len="med"/>
            </a:ln>
            <a:effectLst/>
          </p:spPr>
          <p:txBody>
            <a:bodyPr/>
            <a:lstStyle/>
            <a:p>
              <a:endParaRPr lang="en-GB"/>
            </a:p>
          </p:txBody>
        </p:sp>
      </p:grpSp>
      <p:grpSp>
        <p:nvGrpSpPr>
          <p:cNvPr id="26" name="Group 25"/>
          <p:cNvGrpSpPr/>
          <p:nvPr/>
        </p:nvGrpSpPr>
        <p:grpSpPr>
          <a:xfrm>
            <a:off x="285721" y="4714884"/>
            <a:ext cx="1500197" cy="784082"/>
            <a:chOff x="285721" y="4714884"/>
            <a:chExt cx="1500197" cy="784082"/>
          </a:xfrm>
        </p:grpSpPr>
        <p:sp>
          <p:nvSpPr>
            <p:cNvPr id="30736" name="Text Box 16"/>
            <p:cNvSpPr txBox="1">
              <a:spLocks noChangeArrowheads="1"/>
            </p:cNvSpPr>
            <p:nvPr/>
          </p:nvSpPr>
          <p:spPr bwMode="auto">
            <a:xfrm>
              <a:off x="285721" y="4791080"/>
              <a:ext cx="857256" cy="707886"/>
            </a:xfrm>
            <a:prstGeom prst="rect">
              <a:avLst/>
            </a:prstGeom>
            <a:noFill/>
            <a:ln w="9525">
              <a:noFill/>
              <a:miter lim="800000"/>
              <a:headEnd/>
              <a:tailEnd/>
            </a:ln>
            <a:effectLst/>
          </p:spPr>
          <p:txBody>
            <a:bodyPr wrap="square">
              <a:spAutoFit/>
            </a:bodyPr>
            <a:lstStyle/>
            <a:p>
              <a:pPr>
                <a:spcBef>
                  <a:spcPct val="50000"/>
                </a:spcBef>
              </a:pPr>
              <a:r>
                <a:rPr lang="en-GB" sz="2000" b="1" dirty="0">
                  <a:solidFill>
                    <a:schemeClr val="accent6">
                      <a:lumMod val="75000"/>
                    </a:schemeClr>
                  </a:solidFill>
                  <a:latin typeface="Comic Sans MS" pitchFamily="66" charset="0"/>
                </a:rPr>
                <a:t>High</a:t>
              </a:r>
              <a:r>
                <a:rPr lang="en-GB" sz="2000" b="1" dirty="0">
                  <a:solidFill>
                    <a:srgbClr val="6600CC"/>
                  </a:solidFill>
                  <a:latin typeface="Comic Sans MS" pitchFamily="66" charset="0"/>
                </a:rPr>
                <a:t>  </a:t>
              </a:r>
              <a:r>
                <a:rPr lang="en-GB" sz="2000" b="1" dirty="0" smtClean="0">
                  <a:solidFill>
                    <a:srgbClr val="6600CC"/>
                  </a:solidFill>
                  <a:latin typeface="Comic Sans MS" pitchFamily="66" charset="0"/>
                </a:rPr>
                <a:t>         </a:t>
              </a:r>
              <a:r>
                <a:rPr lang="en-GB" sz="2000" b="1" dirty="0" smtClean="0">
                  <a:solidFill>
                    <a:schemeClr val="accent6">
                      <a:lumMod val="75000"/>
                    </a:schemeClr>
                  </a:solidFill>
                  <a:latin typeface="Comic Sans MS" pitchFamily="66" charset="0"/>
                </a:rPr>
                <a:t>Gloss</a:t>
              </a:r>
              <a:endParaRPr lang="en-GB" sz="2000" b="1" dirty="0">
                <a:solidFill>
                  <a:schemeClr val="accent6">
                    <a:lumMod val="75000"/>
                  </a:schemeClr>
                </a:solidFill>
                <a:latin typeface="Comic Sans MS" pitchFamily="66" charset="0"/>
              </a:endParaRPr>
            </a:p>
          </p:txBody>
        </p:sp>
        <p:sp>
          <p:nvSpPr>
            <p:cNvPr id="30742" name="Line 22"/>
            <p:cNvSpPr>
              <a:spLocks noChangeShapeType="1"/>
            </p:cNvSpPr>
            <p:nvPr/>
          </p:nvSpPr>
          <p:spPr bwMode="auto">
            <a:xfrm flipV="1">
              <a:off x="1000100" y="4714884"/>
              <a:ext cx="785818" cy="357190"/>
            </a:xfrm>
            <a:prstGeom prst="line">
              <a:avLst/>
            </a:prstGeom>
            <a:noFill/>
            <a:ln w="9525">
              <a:solidFill>
                <a:srgbClr val="6600CC"/>
              </a:solidFill>
              <a:round/>
              <a:headEnd/>
              <a:tailEnd type="triangle" w="med" len="med"/>
            </a:ln>
            <a:effectLst/>
          </p:spPr>
          <p:txBody>
            <a:bodyPr/>
            <a:lstStyle/>
            <a:p>
              <a:endParaRPr lang="en-GB"/>
            </a:p>
          </p:txBody>
        </p:sp>
      </p:grpSp>
      <p:grpSp>
        <p:nvGrpSpPr>
          <p:cNvPr id="6" name="Group 26"/>
          <p:cNvGrpSpPr>
            <a:grpSpLocks/>
          </p:cNvGrpSpPr>
          <p:nvPr/>
        </p:nvGrpSpPr>
        <p:grpSpPr bwMode="auto">
          <a:xfrm>
            <a:off x="4143372" y="2643182"/>
            <a:ext cx="1296987" cy="576263"/>
            <a:chOff x="4943" y="1570"/>
            <a:chExt cx="817" cy="363"/>
          </a:xfrm>
        </p:grpSpPr>
        <p:sp>
          <p:nvSpPr>
            <p:cNvPr id="30738" name="Text Box 18"/>
            <p:cNvSpPr txBox="1">
              <a:spLocks noChangeArrowheads="1"/>
            </p:cNvSpPr>
            <p:nvPr/>
          </p:nvSpPr>
          <p:spPr bwMode="auto">
            <a:xfrm>
              <a:off x="4943" y="1570"/>
              <a:ext cx="817" cy="250"/>
            </a:xfrm>
            <a:prstGeom prst="rect">
              <a:avLst/>
            </a:prstGeom>
            <a:noFill/>
            <a:ln w="9525">
              <a:noFill/>
              <a:miter lim="800000"/>
              <a:headEnd/>
              <a:tailEnd/>
            </a:ln>
            <a:effectLst/>
          </p:spPr>
          <p:txBody>
            <a:bodyPr>
              <a:spAutoFit/>
            </a:bodyPr>
            <a:lstStyle/>
            <a:p>
              <a:pPr>
                <a:spcBef>
                  <a:spcPct val="50000"/>
                </a:spcBef>
              </a:pPr>
              <a:r>
                <a:rPr lang="en-GB" sz="2000" b="1" dirty="0">
                  <a:solidFill>
                    <a:schemeClr val="accent6">
                      <a:lumMod val="75000"/>
                    </a:schemeClr>
                  </a:solidFill>
                  <a:latin typeface="Comic Sans MS" pitchFamily="66" charset="0"/>
                </a:rPr>
                <a:t>Plastic</a:t>
              </a:r>
            </a:p>
          </p:txBody>
        </p:sp>
        <p:sp>
          <p:nvSpPr>
            <p:cNvPr id="30744" name="Line 24"/>
            <p:cNvSpPr>
              <a:spLocks noChangeShapeType="1"/>
            </p:cNvSpPr>
            <p:nvPr/>
          </p:nvSpPr>
          <p:spPr bwMode="auto">
            <a:xfrm flipH="1">
              <a:off x="5193" y="1797"/>
              <a:ext cx="91" cy="136"/>
            </a:xfrm>
            <a:prstGeom prst="line">
              <a:avLst/>
            </a:prstGeom>
            <a:noFill/>
            <a:ln w="9525">
              <a:solidFill>
                <a:srgbClr val="6600CC"/>
              </a:solidFill>
              <a:round/>
              <a:headEnd/>
              <a:tailEnd type="triangle" w="med" len="med"/>
            </a:ln>
            <a:effectLst/>
          </p:spPr>
          <p:txBody>
            <a:bodyPr/>
            <a:lstStyle/>
            <a:p>
              <a:endParaRPr lang="en-GB"/>
            </a:p>
          </p:txBody>
        </p:sp>
      </p:grpSp>
      <p:sp>
        <p:nvSpPr>
          <p:cNvPr id="23" name="TextBox 22"/>
          <p:cNvSpPr txBox="1"/>
          <p:nvPr/>
        </p:nvSpPr>
        <p:spPr>
          <a:xfrm>
            <a:off x="357158" y="405450"/>
            <a:ext cx="8215370"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Textures</a:t>
            </a:r>
            <a:endParaRPr lang="en-GB" sz="2800" b="1" u="sng" dirty="0">
              <a:solidFill>
                <a:schemeClr val="accent6">
                  <a:lumMod val="75000"/>
                </a:schemeClr>
              </a:solidFill>
              <a:latin typeface="Comic Sans MS" pitchFamily="66" charset="0"/>
            </a:endParaRPr>
          </a:p>
        </p:txBody>
      </p:sp>
      <p:grpSp>
        <p:nvGrpSpPr>
          <p:cNvPr id="28" name="Group 27"/>
          <p:cNvGrpSpPr/>
          <p:nvPr/>
        </p:nvGrpSpPr>
        <p:grpSpPr>
          <a:xfrm>
            <a:off x="5846780" y="4000504"/>
            <a:ext cx="1296988" cy="573090"/>
            <a:chOff x="5846780" y="4000504"/>
            <a:chExt cx="1296988" cy="573090"/>
          </a:xfrm>
        </p:grpSpPr>
        <p:sp>
          <p:nvSpPr>
            <p:cNvPr id="30743" name="Line 23"/>
            <p:cNvSpPr>
              <a:spLocks noChangeShapeType="1"/>
            </p:cNvSpPr>
            <p:nvPr/>
          </p:nvSpPr>
          <p:spPr bwMode="auto">
            <a:xfrm>
              <a:off x="6715140" y="4357694"/>
              <a:ext cx="214314" cy="215900"/>
            </a:xfrm>
            <a:prstGeom prst="line">
              <a:avLst/>
            </a:prstGeom>
            <a:noFill/>
            <a:ln w="9525">
              <a:solidFill>
                <a:srgbClr val="6600CC"/>
              </a:solidFill>
              <a:round/>
              <a:headEnd/>
              <a:tailEnd type="triangle" w="med" len="med"/>
            </a:ln>
            <a:effectLst/>
          </p:spPr>
          <p:txBody>
            <a:bodyPr/>
            <a:lstStyle/>
            <a:p>
              <a:endParaRPr lang="en-GB"/>
            </a:p>
          </p:txBody>
        </p:sp>
        <p:sp>
          <p:nvSpPr>
            <p:cNvPr id="24" name="Text Box 15"/>
            <p:cNvSpPr txBox="1">
              <a:spLocks noChangeArrowheads="1"/>
            </p:cNvSpPr>
            <p:nvPr/>
          </p:nvSpPr>
          <p:spPr bwMode="auto">
            <a:xfrm>
              <a:off x="5846780" y="4000504"/>
              <a:ext cx="1296988" cy="396875"/>
            </a:xfrm>
            <a:prstGeom prst="rect">
              <a:avLst/>
            </a:prstGeom>
            <a:noFill/>
            <a:ln w="9525">
              <a:noFill/>
              <a:miter lim="800000"/>
              <a:headEnd/>
              <a:tailEnd/>
            </a:ln>
            <a:effectLst/>
          </p:spPr>
          <p:txBody>
            <a:bodyPr>
              <a:spAutoFit/>
            </a:bodyPr>
            <a:lstStyle/>
            <a:p>
              <a:pPr>
                <a:spcBef>
                  <a:spcPct val="50000"/>
                </a:spcBef>
              </a:pPr>
              <a:r>
                <a:rPr lang="en-GB" sz="2000" b="1" dirty="0">
                  <a:solidFill>
                    <a:schemeClr val="accent6">
                      <a:lumMod val="75000"/>
                    </a:schemeClr>
                  </a:solidFill>
                  <a:latin typeface="Comic Sans MS" pitchFamily="66" charset="0"/>
                </a:rPr>
                <a:t>Metallic</a:t>
              </a:r>
            </a:p>
          </p:txBody>
        </p:sp>
      </p:grpSp>
      <p:sp>
        <p:nvSpPr>
          <p:cNvPr id="30" name="Text Box 6"/>
          <p:cNvSpPr txBox="1">
            <a:spLocks noChangeArrowheads="1"/>
          </p:cNvSpPr>
          <p:nvPr/>
        </p:nvSpPr>
        <p:spPr bwMode="auto">
          <a:xfrm>
            <a:off x="428596" y="928670"/>
            <a:ext cx="3461891" cy="1277273"/>
          </a:xfrm>
          <a:prstGeom prst="rect">
            <a:avLst/>
          </a:prstGeom>
          <a:noFill/>
          <a:ln w="9525">
            <a:noFill/>
            <a:miter lim="800000"/>
            <a:headEnd/>
            <a:tailEnd/>
          </a:ln>
          <a:effectLst/>
        </p:spPr>
        <p:txBody>
          <a:bodyPr wrap="square">
            <a:spAutoFit/>
          </a:bodyPr>
          <a:lstStyle/>
          <a:p>
            <a:pPr>
              <a:spcBef>
                <a:spcPct val="50000"/>
              </a:spcBef>
            </a:pPr>
            <a:r>
              <a:rPr lang="en-GB" sz="1400" dirty="0" smtClean="0">
                <a:solidFill>
                  <a:schemeClr val="accent5">
                    <a:lumMod val="75000"/>
                  </a:schemeClr>
                </a:solidFill>
                <a:latin typeface="Comic Sans MS" pitchFamily="66" charset="0"/>
              </a:rPr>
              <a:t>It is important when rendering your graphics that you try to include a visual texture. This will give your work a more realistic impression. </a:t>
            </a:r>
          </a:p>
          <a:p>
            <a:pPr>
              <a:spcBef>
                <a:spcPct val="50000"/>
              </a:spcBef>
            </a:pPr>
            <a:r>
              <a:rPr lang="en-GB" sz="1400" dirty="0" smtClean="0">
                <a:solidFill>
                  <a:schemeClr val="accent5">
                    <a:lumMod val="75000"/>
                  </a:schemeClr>
                </a:solidFill>
                <a:latin typeface="Comic Sans MS" pitchFamily="66" charset="0"/>
              </a:rPr>
              <a:t>Look at the examples below.</a:t>
            </a:r>
            <a:endParaRPr lang="en-GB" sz="1400" dirty="0">
              <a:solidFill>
                <a:schemeClr val="accent5">
                  <a:lumMod val="7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dissolve">
                                      <p:cBhvr>
                                        <p:cTn id="7" dur="500"/>
                                        <p:tgtEl>
                                          <p:spTgt spid="30725"/>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30729"/>
                                        </p:tgtEl>
                                        <p:attrNameLst>
                                          <p:attrName>style.visibility</p:attrName>
                                        </p:attrNameLst>
                                      </p:cBhvr>
                                      <p:to>
                                        <p:strVal val="visible"/>
                                      </p:to>
                                    </p:set>
                                    <p:animEffect transition="in" filter="dissolve">
                                      <p:cBhvr>
                                        <p:cTn id="11" dur="500"/>
                                        <p:tgtEl>
                                          <p:spTgt spid="30729"/>
                                        </p:tgtEl>
                                      </p:cBhvr>
                                    </p:animEffect>
                                  </p:childTnLst>
                                </p:cTn>
                              </p:par>
                            </p:childTnLst>
                          </p:cTn>
                        </p:par>
                        <p:par>
                          <p:cTn id="12" fill="hold">
                            <p:stCondLst>
                              <p:cond delay="1500"/>
                            </p:stCondLst>
                            <p:childTnLst>
                              <p:par>
                                <p:cTn id="13" presetID="9"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2500"/>
                            </p:stCondLst>
                            <p:childTnLst>
                              <p:par>
                                <p:cTn id="17" presetID="9" presetClass="entr" presetSubtype="0" fill="hold" nodeType="afterEffect">
                                  <p:stCondLst>
                                    <p:cond delay="500"/>
                                  </p:stCondLst>
                                  <p:childTnLst>
                                    <p:set>
                                      <p:cBhvr>
                                        <p:cTn id="18" dur="1" fill="hold">
                                          <p:stCondLst>
                                            <p:cond delay="0"/>
                                          </p:stCondLst>
                                        </p:cTn>
                                        <p:tgtEl>
                                          <p:spTgt spid="30727"/>
                                        </p:tgtEl>
                                        <p:attrNameLst>
                                          <p:attrName>style.visibility</p:attrName>
                                        </p:attrNameLst>
                                      </p:cBhvr>
                                      <p:to>
                                        <p:strVal val="visible"/>
                                      </p:to>
                                    </p:set>
                                    <p:animEffect transition="in" filter="dissolve">
                                      <p:cBhvr>
                                        <p:cTn id="19"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7" name="Object 5"/>
          <p:cNvGraphicFramePr>
            <a:graphicFrameLocks noChangeAspect="1"/>
          </p:cNvGraphicFramePr>
          <p:nvPr/>
        </p:nvGraphicFramePr>
        <p:xfrm>
          <a:off x="857224" y="2285992"/>
          <a:ext cx="7812087" cy="2511425"/>
        </p:xfrm>
        <a:graphic>
          <a:graphicData uri="http://schemas.openxmlformats.org/presentationml/2006/ole">
            <p:oleObj spid="_x0000_s7170" name="Bitmap Image" r:id="rId3" imgW="6904762" imgH="2219635" progId="PBrush">
              <p:embed/>
            </p:oleObj>
          </a:graphicData>
        </a:graphic>
      </p:graphicFrame>
      <p:sp>
        <p:nvSpPr>
          <p:cNvPr id="18439" name="Text Box 7"/>
          <p:cNvSpPr txBox="1">
            <a:spLocks noChangeArrowheads="1"/>
          </p:cNvSpPr>
          <p:nvPr/>
        </p:nvSpPr>
        <p:spPr bwMode="auto">
          <a:xfrm>
            <a:off x="642910" y="1285860"/>
            <a:ext cx="2305050" cy="877163"/>
          </a:xfrm>
          <a:prstGeom prst="rect">
            <a:avLst/>
          </a:prstGeom>
          <a:noFill/>
          <a:ln w="9525">
            <a:noFill/>
            <a:miter lim="800000"/>
            <a:headEnd/>
            <a:tailEnd/>
          </a:ln>
          <a:effectLst/>
        </p:spPr>
        <p:txBody>
          <a:bodyPr>
            <a:spAutoFit/>
          </a:bodyPr>
          <a:lstStyle/>
          <a:p>
            <a:pPr algn="ctr">
              <a:spcBef>
                <a:spcPct val="50000"/>
              </a:spcBef>
            </a:pPr>
            <a:r>
              <a:rPr lang="en-GB" sz="1700" b="1" dirty="0">
                <a:solidFill>
                  <a:schemeClr val="accent6">
                    <a:lumMod val="75000"/>
                  </a:schemeClr>
                </a:solidFill>
                <a:latin typeface="Comic Sans MS" pitchFamily="66" charset="0"/>
              </a:rPr>
              <a:t>Our light source is coming from this direction</a:t>
            </a:r>
          </a:p>
        </p:txBody>
      </p:sp>
      <p:sp>
        <p:nvSpPr>
          <p:cNvPr id="18454" name="AutoShape 22"/>
          <p:cNvSpPr>
            <a:spLocks noChangeArrowheads="1"/>
          </p:cNvSpPr>
          <p:nvPr/>
        </p:nvSpPr>
        <p:spPr bwMode="auto">
          <a:xfrm rot="2189488">
            <a:off x="2395538" y="1893888"/>
            <a:ext cx="501650" cy="433387"/>
          </a:xfrm>
          <a:custGeom>
            <a:avLst/>
            <a:gdLst>
              <a:gd name="G0" fmla="+- 14271 0 0"/>
              <a:gd name="G1" fmla="+- 5722 0 0"/>
              <a:gd name="G2" fmla="+- 21600 0 5722"/>
              <a:gd name="G3" fmla="+- 10800 0 5722"/>
              <a:gd name="G4" fmla="+- 21600 0 14271"/>
              <a:gd name="G5" fmla="*/ G4 G3 10800"/>
              <a:gd name="G6" fmla="+- 21600 0 G5"/>
              <a:gd name="T0" fmla="*/ 14271 w 21600"/>
              <a:gd name="T1" fmla="*/ 0 h 21600"/>
              <a:gd name="T2" fmla="*/ 0 w 21600"/>
              <a:gd name="T3" fmla="*/ 10800 h 21600"/>
              <a:gd name="T4" fmla="*/ 1427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271" y="0"/>
                </a:moveTo>
                <a:lnTo>
                  <a:pt x="14271" y="5722"/>
                </a:lnTo>
                <a:lnTo>
                  <a:pt x="3375" y="5722"/>
                </a:lnTo>
                <a:lnTo>
                  <a:pt x="3375" y="15878"/>
                </a:lnTo>
                <a:lnTo>
                  <a:pt x="14271" y="15878"/>
                </a:lnTo>
                <a:lnTo>
                  <a:pt x="14271" y="21600"/>
                </a:lnTo>
                <a:lnTo>
                  <a:pt x="21600" y="10800"/>
                </a:lnTo>
                <a:close/>
              </a:path>
              <a:path w="21600" h="21600">
                <a:moveTo>
                  <a:pt x="1350" y="5722"/>
                </a:moveTo>
                <a:lnTo>
                  <a:pt x="1350" y="15878"/>
                </a:lnTo>
                <a:lnTo>
                  <a:pt x="2700" y="15878"/>
                </a:lnTo>
                <a:lnTo>
                  <a:pt x="2700" y="5722"/>
                </a:lnTo>
                <a:close/>
              </a:path>
              <a:path w="21600" h="21600">
                <a:moveTo>
                  <a:pt x="0" y="5722"/>
                </a:moveTo>
                <a:lnTo>
                  <a:pt x="0" y="15878"/>
                </a:lnTo>
                <a:lnTo>
                  <a:pt x="675" y="15878"/>
                </a:lnTo>
                <a:lnTo>
                  <a:pt x="675" y="5722"/>
                </a:lnTo>
                <a:close/>
              </a:path>
            </a:pathLst>
          </a:custGeom>
          <a:solidFill>
            <a:schemeClr val="accent5">
              <a:lumMod val="40000"/>
              <a:lumOff val="60000"/>
            </a:schemeClr>
          </a:solidFill>
          <a:ln w="9525">
            <a:solidFill>
              <a:schemeClr val="accent6">
                <a:lumMod val="75000"/>
              </a:schemeClr>
            </a:solidFill>
            <a:miter lim="800000"/>
            <a:headEnd/>
            <a:tailEnd/>
          </a:ln>
          <a:effectLst/>
        </p:spPr>
        <p:txBody>
          <a:bodyPr wrap="none" anchor="ctr"/>
          <a:lstStyle/>
          <a:p>
            <a:endParaRPr lang="en-GB"/>
          </a:p>
        </p:txBody>
      </p:sp>
      <p:sp>
        <p:nvSpPr>
          <p:cNvPr id="18442" name="Text Box 10"/>
          <p:cNvSpPr txBox="1">
            <a:spLocks noChangeArrowheads="1"/>
          </p:cNvSpPr>
          <p:nvPr/>
        </p:nvSpPr>
        <p:spPr bwMode="auto">
          <a:xfrm>
            <a:off x="4572000" y="1071546"/>
            <a:ext cx="3673475" cy="1138773"/>
          </a:xfrm>
          <a:prstGeom prst="rect">
            <a:avLst/>
          </a:prstGeom>
          <a:noFill/>
          <a:ln w="9525">
            <a:noFill/>
            <a:miter lim="800000"/>
            <a:headEnd/>
            <a:tailEnd/>
          </a:ln>
          <a:effectLst/>
        </p:spPr>
        <p:txBody>
          <a:bodyPr>
            <a:spAutoFit/>
          </a:bodyPr>
          <a:lstStyle/>
          <a:p>
            <a:pPr marL="342900" indent="-342900" algn="ctr">
              <a:spcBef>
                <a:spcPct val="50000"/>
              </a:spcBef>
              <a:buFontTx/>
              <a:buAutoNum type="arabicPeriod"/>
            </a:pPr>
            <a:r>
              <a:rPr lang="en-GB" sz="1700" b="1" dirty="0">
                <a:solidFill>
                  <a:schemeClr val="accent6">
                    <a:lumMod val="75000"/>
                  </a:schemeClr>
                </a:solidFill>
                <a:latin typeface="Comic Sans MS" pitchFamily="66" charset="0"/>
              </a:rPr>
              <a:t>Top surface</a:t>
            </a:r>
            <a:r>
              <a:rPr lang="en-GB" sz="1700" dirty="0">
                <a:solidFill>
                  <a:schemeClr val="accent6">
                    <a:lumMod val="75000"/>
                  </a:schemeClr>
                </a:solidFill>
                <a:latin typeface="Comic Sans MS" pitchFamily="66" charset="0"/>
              </a:rPr>
              <a:t>                        Normally the lightest tone, shade the surface lightly using yellow first then orange</a:t>
            </a:r>
          </a:p>
        </p:txBody>
      </p:sp>
      <p:sp>
        <p:nvSpPr>
          <p:cNvPr id="18455" name="Line 23"/>
          <p:cNvSpPr>
            <a:spLocks noChangeShapeType="1"/>
          </p:cNvSpPr>
          <p:nvPr/>
        </p:nvSpPr>
        <p:spPr bwMode="auto">
          <a:xfrm flipH="1">
            <a:off x="3643306" y="2143116"/>
            <a:ext cx="2214578" cy="433387"/>
          </a:xfrm>
          <a:prstGeom prst="line">
            <a:avLst/>
          </a:prstGeom>
          <a:noFill/>
          <a:ln w="9525">
            <a:solidFill>
              <a:schemeClr val="accent5">
                <a:lumMod val="75000"/>
              </a:schemeClr>
            </a:solidFill>
            <a:round/>
            <a:headEnd/>
            <a:tailEnd type="triangle" w="med" len="med"/>
          </a:ln>
          <a:effectLst/>
        </p:spPr>
        <p:txBody>
          <a:bodyPr/>
          <a:lstStyle/>
          <a:p>
            <a:endParaRPr lang="en-GB"/>
          </a:p>
        </p:txBody>
      </p:sp>
      <p:sp>
        <p:nvSpPr>
          <p:cNvPr id="18456" name="Line 24"/>
          <p:cNvSpPr>
            <a:spLocks noChangeShapeType="1"/>
          </p:cNvSpPr>
          <p:nvPr/>
        </p:nvSpPr>
        <p:spPr bwMode="auto">
          <a:xfrm flipV="1">
            <a:off x="1285852" y="3929066"/>
            <a:ext cx="358775" cy="719137"/>
          </a:xfrm>
          <a:prstGeom prst="line">
            <a:avLst/>
          </a:prstGeom>
          <a:noFill/>
          <a:ln w="9525">
            <a:solidFill>
              <a:schemeClr val="accent5">
                <a:lumMod val="75000"/>
              </a:schemeClr>
            </a:solidFill>
            <a:round/>
            <a:headEnd/>
            <a:tailEnd type="triangle" w="med" len="med"/>
          </a:ln>
          <a:effectLst/>
        </p:spPr>
        <p:txBody>
          <a:bodyPr/>
          <a:lstStyle/>
          <a:p>
            <a:endParaRPr lang="en-GB"/>
          </a:p>
        </p:txBody>
      </p:sp>
      <p:sp>
        <p:nvSpPr>
          <p:cNvPr id="18451" name="Text Box 19"/>
          <p:cNvSpPr txBox="1">
            <a:spLocks noChangeArrowheads="1"/>
          </p:cNvSpPr>
          <p:nvPr/>
        </p:nvSpPr>
        <p:spPr bwMode="auto">
          <a:xfrm>
            <a:off x="3132138" y="4729048"/>
            <a:ext cx="2879725" cy="1661993"/>
          </a:xfrm>
          <a:prstGeom prst="rect">
            <a:avLst/>
          </a:prstGeom>
          <a:noFill/>
          <a:ln w="9525">
            <a:noFill/>
            <a:miter lim="800000"/>
            <a:headEnd/>
            <a:tailEnd/>
          </a:ln>
          <a:effectLst/>
        </p:spPr>
        <p:txBody>
          <a:bodyPr>
            <a:spAutoFit/>
          </a:bodyPr>
          <a:lstStyle/>
          <a:p>
            <a:pPr algn="ctr">
              <a:spcBef>
                <a:spcPct val="50000"/>
              </a:spcBef>
            </a:pPr>
            <a:r>
              <a:rPr lang="en-GB" sz="1700" b="1" dirty="0">
                <a:solidFill>
                  <a:schemeClr val="accent6">
                    <a:lumMod val="75000"/>
                  </a:schemeClr>
                </a:solidFill>
                <a:latin typeface="Comic Sans MS" pitchFamily="66" charset="0"/>
              </a:rPr>
              <a:t>2. Shadow side</a:t>
            </a:r>
            <a:r>
              <a:rPr lang="en-GB" sz="1700" dirty="0">
                <a:solidFill>
                  <a:schemeClr val="accent6">
                    <a:lumMod val="75000"/>
                  </a:schemeClr>
                </a:solidFill>
                <a:latin typeface="Comic Sans MS" pitchFamily="66" charset="0"/>
              </a:rPr>
              <a:t>                              Facing away from the light, this surface should be the darkest. Again use yellow then orange to create a strong tone</a:t>
            </a:r>
          </a:p>
        </p:txBody>
      </p:sp>
      <p:sp>
        <p:nvSpPr>
          <p:cNvPr id="18457" name="Line 25"/>
          <p:cNvSpPr>
            <a:spLocks noChangeShapeType="1"/>
          </p:cNvSpPr>
          <p:nvPr/>
        </p:nvSpPr>
        <p:spPr bwMode="auto">
          <a:xfrm flipH="1" flipV="1">
            <a:off x="3000364" y="4143380"/>
            <a:ext cx="931866" cy="576262"/>
          </a:xfrm>
          <a:prstGeom prst="line">
            <a:avLst/>
          </a:prstGeom>
          <a:noFill/>
          <a:ln w="9525">
            <a:solidFill>
              <a:schemeClr val="accent5">
                <a:lumMod val="75000"/>
              </a:schemeClr>
            </a:solidFill>
            <a:round/>
            <a:headEnd/>
            <a:tailEnd type="triangle" w="med" len="med"/>
          </a:ln>
          <a:effectLst/>
        </p:spPr>
        <p:txBody>
          <a:bodyPr/>
          <a:lstStyle/>
          <a:p>
            <a:endParaRPr lang="en-GB"/>
          </a:p>
        </p:txBody>
      </p:sp>
      <p:sp>
        <p:nvSpPr>
          <p:cNvPr id="18445" name="Text Box 13"/>
          <p:cNvSpPr txBox="1">
            <a:spLocks noChangeArrowheads="1"/>
          </p:cNvSpPr>
          <p:nvPr/>
        </p:nvSpPr>
        <p:spPr bwMode="auto">
          <a:xfrm>
            <a:off x="6072198" y="5004871"/>
            <a:ext cx="2700337" cy="1138773"/>
          </a:xfrm>
          <a:prstGeom prst="rect">
            <a:avLst/>
          </a:prstGeom>
          <a:noFill/>
          <a:ln w="9525">
            <a:noFill/>
            <a:miter lim="800000"/>
            <a:headEnd/>
            <a:tailEnd/>
          </a:ln>
          <a:effectLst/>
        </p:spPr>
        <p:txBody>
          <a:bodyPr>
            <a:spAutoFit/>
          </a:bodyPr>
          <a:lstStyle/>
          <a:p>
            <a:pPr algn="ctr">
              <a:spcBef>
                <a:spcPct val="50000"/>
              </a:spcBef>
            </a:pPr>
            <a:r>
              <a:rPr lang="en-GB" sz="1700" b="1" dirty="0">
                <a:solidFill>
                  <a:schemeClr val="accent6">
                    <a:lumMod val="75000"/>
                  </a:schemeClr>
                </a:solidFill>
                <a:latin typeface="Comic Sans MS" pitchFamily="66" charset="0"/>
              </a:rPr>
              <a:t>4. Texture</a:t>
            </a:r>
            <a:r>
              <a:rPr lang="en-GB" sz="1700" dirty="0">
                <a:solidFill>
                  <a:schemeClr val="accent6">
                    <a:lumMod val="75000"/>
                  </a:schemeClr>
                </a:solidFill>
                <a:latin typeface="Comic Sans MS" pitchFamily="66" charset="0"/>
              </a:rPr>
              <a:t>                        The wood grain is just a darker tone of the base colour, yellow / orange.</a:t>
            </a:r>
          </a:p>
        </p:txBody>
      </p:sp>
      <p:sp>
        <p:nvSpPr>
          <p:cNvPr id="18458" name="Line 26"/>
          <p:cNvSpPr>
            <a:spLocks noChangeShapeType="1"/>
          </p:cNvSpPr>
          <p:nvPr/>
        </p:nvSpPr>
        <p:spPr bwMode="auto">
          <a:xfrm flipH="1" flipV="1">
            <a:off x="7286644" y="3857627"/>
            <a:ext cx="285752" cy="1143008"/>
          </a:xfrm>
          <a:prstGeom prst="line">
            <a:avLst/>
          </a:prstGeom>
          <a:noFill/>
          <a:ln w="9525">
            <a:solidFill>
              <a:schemeClr val="accent5">
                <a:lumMod val="75000"/>
              </a:schemeClr>
            </a:solidFill>
            <a:round/>
            <a:headEnd/>
            <a:tailEnd type="triangle" w="med" len="med"/>
          </a:ln>
          <a:effectLst/>
        </p:spPr>
        <p:txBody>
          <a:bodyPr/>
          <a:lstStyle/>
          <a:p>
            <a:endParaRPr lang="en-GB"/>
          </a:p>
        </p:txBody>
      </p:sp>
      <p:sp>
        <p:nvSpPr>
          <p:cNvPr id="18463" name="Line 31"/>
          <p:cNvSpPr>
            <a:spLocks noChangeShapeType="1"/>
          </p:cNvSpPr>
          <p:nvPr/>
        </p:nvSpPr>
        <p:spPr bwMode="auto">
          <a:xfrm flipH="1">
            <a:off x="5580063" y="2143116"/>
            <a:ext cx="349259" cy="277822"/>
          </a:xfrm>
          <a:prstGeom prst="line">
            <a:avLst/>
          </a:prstGeom>
          <a:noFill/>
          <a:ln w="9525">
            <a:solidFill>
              <a:schemeClr val="accent5">
                <a:lumMod val="75000"/>
              </a:schemeClr>
            </a:solidFill>
            <a:round/>
            <a:headEnd/>
            <a:tailEnd type="triangle" w="med" len="med"/>
          </a:ln>
          <a:effectLst/>
        </p:spPr>
        <p:txBody>
          <a:bodyPr/>
          <a:lstStyle/>
          <a:p>
            <a:endParaRPr lang="en-GB"/>
          </a:p>
        </p:txBody>
      </p:sp>
      <p:sp>
        <p:nvSpPr>
          <p:cNvPr id="18464" name="Line 32"/>
          <p:cNvSpPr>
            <a:spLocks noChangeShapeType="1"/>
          </p:cNvSpPr>
          <p:nvPr/>
        </p:nvSpPr>
        <p:spPr bwMode="auto">
          <a:xfrm flipV="1">
            <a:off x="5000628" y="4005262"/>
            <a:ext cx="219072" cy="709621"/>
          </a:xfrm>
          <a:prstGeom prst="line">
            <a:avLst/>
          </a:prstGeom>
          <a:noFill/>
          <a:ln w="9525">
            <a:solidFill>
              <a:schemeClr val="accent5">
                <a:lumMod val="75000"/>
              </a:schemeClr>
            </a:solidFill>
            <a:round/>
            <a:headEnd/>
            <a:tailEnd type="triangle" w="med" len="med"/>
          </a:ln>
          <a:effectLst/>
        </p:spPr>
        <p:txBody>
          <a:bodyPr/>
          <a:lstStyle/>
          <a:p>
            <a:endParaRPr lang="en-GB"/>
          </a:p>
        </p:txBody>
      </p:sp>
      <p:sp>
        <p:nvSpPr>
          <p:cNvPr id="31" name="TextBox 30"/>
          <p:cNvSpPr txBox="1"/>
          <p:nvPr/>
        </p:nvSpPr>
        <p:spPr>
          <a:xfrm>
            <a:off x="357158" y="405450"/>
            <a:ext cx="8215370"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Worked Example – Wooden Texture</a:t>
            </a:r>
            <a:endParaRPr lang="en-GB" sz="2800" b="1" u="sng" dirty="0">
              <a:solidFill>
                <a:schemeClr val="accent6">
                  <a:lumMod val="75000"/>
                </a:schemeClr>
              </a:solidFill>
              <a:latin typeface="Comic Sans MS" pitchFamily="66" charset="0"/>
            </a:endParaRPr>
          </a:p>
        </p:txBody>
      </p:sp>
      <p:sp>
        <p:nvSpPr>
          <p:cNvPr id="18448" name="Text Box 16"/>
          <p:cNvSpPr txBox="1">
            <a:spLocks noChangeArrowheads="1"/>
          </p:cNvSpPr>
          <p:nvPr/>
        </p:nvSpPr>
        <p:spPr bwMode="auto">
          <a:xfrm>
            <a:off x="500034" y="4714884"/>
            <a:ext cx="2379691" cy="1661993"/>
          </a:xfrm>
          <a:prstGeom prst="rect">
            <a:avLst/>
          </a:prstGeom>
          <a:noFill/>
          <a:ln w="9525">
            <a:noFill/>
            <a:miter lim="800000"/>
            <a:headEnd/>
            <a:tailEnd/>
          </a:ln>
          <a:effectLst/>
        </p:spPr>
        <p:txBody>
          <a:bodyPr wrap="square">
            <a:spAutoFit/>
          </a:bodyPr>
          <a:lstStyle/>
          <a:p>
            <a:pPr algn="ctr">
              <a:spcBef>
                <a:spcPct val="50000"/>
              </a:spcBef>
            </a:pPr>
            <a:r>
              <a:rPr lang="en-GB" sz="1700" b="1" dirty="0">
                <a:solidFill>
                  <a:schemeClr val="accent6">
                    <a:lumMod val="75000"/>
                  </a:schemeClr>
                </a:solidFill>
                <a:latin typeface="Comic Sans MS" pitchFamily="66" charset="0"/>
              </a:rPr>
              <a:t>3. Side facing the light</a:t>
            </a:r>
            <a:r>
              <a:rPr lang="en-GB" sz="1700" dirty="0">
                <a:solidFill>
                  <a:schemeClr val="accent6">
                    <a:lumMod val="75000"/>
                  </a:schemeClr>
                </a:solidFill>
                <a:latin typeface="Comic Sans MS" pitchFamily="66" charset="0"/>
              </a:rPr>
              <a:t>                        Shade this side last, using yellow then orange, to create a medium tone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8437"/>
                                        </p:tgtEl>
                                        <p:attrNameLst>
                                          <p:attrName>style.visibility</p:attrName>
                                        </p:attrNameLst>
                                      </p:cBhvr>
                                      <p:to>
                                        <p:strVal val="visible"/>
                                      </p:to>
                                    </p:set>
                                    <p:animEffect transition="in" filter="dissolve">
                                      <p:cBhvr>
                                        <p:cTn id="7" dur="500"/>
                                        <p:tgtEl>
                                          <p:spTgt spid="18437"/>
                                        </p:tgtEl>
                                      </p:cBhvr>
                                    </p:animEffect>
                                  </p:childTnLst>
                                </p:cTn>
                              </p:par>
                            </p:childTnLst>
                          </p:cTn>
                        </p:par>
                        <p:par>
                          <p:cTn id="8" fill="hold">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18454"/>
                                        </p:tgtEl>
                                        <p:attrNameLst>
                                          <p:attrName>style.visibility</p:attrName>
                                        </p:attrNameLst>
                                      </p:cBhvr>
                                      <p:to>
                                        <p:strVal val="visible"/>
                                      </p:to>
                                    </p:set>
                                    <p:animEffect transition="in" filter="dissolve">
                                      <p:cBhvr>
                                        <p:cTn id="11" dur="500"/>
                                        <p:tgtEl>
                                          <p:spTgt spid="18454"/>
                                        </p:tgtEl>
                                      </p:cBhvr>
                                    </p:animEffect>
                                  </p:childTnLst>
                                </p:cTn>
                              </p:par>
                              <p:par>
                                <p:cTn id="12" presetID="9" presetClass="entr" presetSubtype="0" fill="hold" grpId="0" nodeType="withEffect">
                                  <p:stCondLst>
                                    <p:cond delay="1500"/>
                                  </p:stCondLst>
                                  <p:childTnLst>
                                    <p:set>
                                      <p:cBhvr>
                                        <p:cTn id="13" dur="1" fill="hold">
                                          <p:stCondLst>
                                            <p:cond delay="0"/>
                                          </p:stCondLst>
                                        </p:cTn>
                                        <p:tgtEl>
                                          <p:spTgt spid="18463"/>
                                        </p:tgtEl>
                                        <p:attrNameLst>
                                          <p:attrName>style.visibility</p:attrName>
                                        </p:attrNameLst>
                                      </p:cBhvr>
                                      <p:to>
                                        <p:strVal val="visible"/>
                                      </p:to>
                                    </p:set>
                                    <p:animEffect transition="in" filter="dissolve">
                                      <p:cBhvr>
                                        <p:cTn id="14" dur="500"/>
                                        <p:tgtEl>
                                          <p:spTgt spid="18463"/>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8464"/>
                                        </p:tgtEl>
                                        <p:attrNameLst>
                                          <p:attrName>style.visibility</p:attrName>
                                        </p:attrNameLst>
                                      </p:cBhvr>
                                      <p:to>
                                        <p:strVal val="visible"/>
                                      </p:to>
                                    </p:set>
                                    <p:animEffect transition="in" filter="dissolve">
                                      <p:cBhvr>
                                        <p:cTn id="17" dur="5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4" grpId="0" animBg="1"/>
      <p:bldP spid="18463" grpId="0" animBg="1"/>
      <p:bldP spid="184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27" name="Object 23"/>
          <p:cNvGraphicFramePr>
            <a:graphicFrameLocks noChangeAspect="1"/>
          </p:cNvGraphicFramePr>
          <p:nvPr/>
        </p:nvGraphicFramePr>
        <p:xfrm>
          <a:off x="3203575" y="2060575"/>
          <a:ext cx="2663825" cy="2308225"/>
        </p:xfrm>
        <a:graphic>
          <a:graphicData uri="http://schemas.openxmlformats.org/presentationml/2006/ole">
            <p:oleObj spid="_x0000_s8195" name="Bitmap Image" r:id="rId4" imgW="7066667" imgH="1857143" progId="PBrush">
              <p:embed/>
            </p:oleObj>
          </a:graphicData>
        </a:graphic>
      </p:graphicFrame>
      <p:graphicFrame>
        <p:nvGraphicFramePr>
          <p:cNvPr id="21526" name="Object 22"/>
          <p:cNvGraphicFramePr>
            <a:graphicFrameLocks noChangeAspect="1"/>
          </p:cNvGraphicFramePr>
          <p:nvPr/>
        </p:nvGraphicFramePr>
        <p:xfrm>
          <a:off x="407977" y="2060575"/>
          <a:ext cx="2663825" cy="2308225"/>
        </p:xfrm>
        <a:graphic>
          <a:graphicData uri="http://schemas.openxmlformats.org/presentationml/2006/ole">
            <p:oleObj spid="_x0000_s8194" name="Bitmap Image" r:id="rId5" imgW="7066667" imgH="1857143" progId="PBrush">
              <p:embed/>
            </p:oleObj>
          </a:graphicData>
        </a:graphic>
      </p:graphicFrame>
      <p:sp>
        <p:nvSpPr>
          <p:cNvPr id="21510" name="Text Box 6"/>
          <p:cNvSpPr txBox="1">
            <a:spLocks noChangeArrowheads="1"/>
          </p:cNvSpPr>
          <p:nvPr/>
        </p:nvSpPr>
        <p:spPr bwMode="auto">
          <a:xfrm>
            <a:off x="325468" y="1052513"/>
            <a:ext cx="8604250" cy="877163"/>
          </a:xfrm>
          <a:prstGeom prst="rect">
            <a:avLst/>
          </a:prstGeom>
          <a:noFill/>
          <a:ln w="9525">
            <a:noFill/>
            <a:miter lim="800000"/>
            <a:headEnd/>
            <a:tailEnd/>
          </a:ln>
          <a:effectLst/>
        </p:spPr>
        <p:txBody>
          <a:bodyPr>
            <a:spAutoFit/>
          </a:bodyPr>
          <a:lstStyle/>
          <a:p>
            <a:pPr>
              <a:spcBef>
                <a:spcPct val="50000"/>
              </a:spcBef>
            </a:pPr>
            <a:r>
              <a:rPr lang="en-GB" sz="1700" dirty="0">
                <a:solidFill>
                  <a:schemeClr val="accent6">
                    <a:lumMod val="75000"/>
                  </a:schemeClr>
                </a:solidFill>
                <a:latin typeface="Comic Sans MS" pitchFamily="66" charset="0"/>
              </a:rPr>
              <a:t>Shiny metallic surfaces can be rendered using a </a:t>
            </a:r>
            <a:r>
              <a:rPr lang="en-GB" sz="1700" b="1" dirty="0">
                <a:solidFill>
                  <a:schemeClr val="accent6">
                    <a:lumMod val="75000"/>
                  </a:schemeClr>
                </a:solidFill>
                <a:latin typeface="Comic Sans MS" pitchFamily="66" charset="0"/>
              </a:rPr>
              <a:t>desertscape</a:t>
            </a:r>
            <a:r>
              <a:rPr lang="en-GB" sz="1700" dirty="0">
                <a:solidFill>
                  <a:schemeClr val="accent6">
                    <a:lumMod val="75000"/>
                  </a:schemeClr>
                </a:solidFill>
                <a:latin typeface="Comic Sans MS" pitchFamily="66" charset="0"/>
              </a:rPr>
              <a:t>.                              Imagine the shine object in the desert. It would reflect the simple environment: blue sky, a sandy ground colour and a black  horizon line.</a:t>
            </a:r>
          </a:p>
        </p:txBody>
      </p:sp>
      <p:sp>
        <p:nvSpPr>
          <p:cNvPr id="21513" name="Text Box 9"/>
          <p:cNvSpPr txBox="1">
            <a:spLocks noChangeArrowheads="1"/>
          </p:cNvSpPr>
          <p:nvPr/>
        </p:nvSpPr>
        <p:spPr bwMode="auto">
          <a:xfrm>
            <a:off x="0" y="4671823"/>
            <a:ext cx="3059113" cy="1400383"/>
          </a:xfrm>
          <a:prstGeom prst="rect">
            <a:avLst/>
          </a:prstGeom>
          <a:noFill/>
          <a:ln w="9525">
            <a:noFill/>
            <a:miter lim="800000"/>
            <a:headEnd/>
            <a:tailEnd/>
          </a:ln>
          <a:effectLst/>
        </p:spPr>
        <p:txBody>
          <a:bodyPr>
            <a:spAutoFit/>
          </a:bodyPr>
          <a:lstStyle/>
          <a:p>
            <a:pPr marL="342900" indent="-342900" algn="ctr">
              <a:spcBef>
                <a:spcPct val="50000"/>
              </a:spcBef>
              <a:buFontTx/>
              <a:buAutoNum type="arabicPeriod"/>
            </a:pPr>
            <a:r>
              <a:rPr lang="en-GB" sz="1700" b="1" dirty="0">
                <a:solidFill>
                  <a:schemeClr val="accent6">
                    <a:lumMod val="75000"/>
                  </a:schemeClr>
                </a:solidFill>
                <a:latin typeface="Comic Sans MS" pitchFamily="66" charset="0"/>
              </a:rPr>
              <a:t>Outline     </a:t>
            </a:r>
            <a:r>
              <a:rPr lang="en-GB" sz="1700" dirty="0">
                <a:solidFill>
                  <a:schemeClr val="accent6">
                    <a:lumMod val="75000"/>
                  </a:schemeClr>
                </a:solidFill>
                <a:latin typeface="Comic Sans MS" pitchFamily="66" charset="0"/>
              </a:rPr>
              <a:t>                        Draw the outline in three colours, adding in a blue and black horizon line.</a:t>
            </a:r>
          </a:p>
        </p:txBody>
      </p:sp>
      <p:sp>
        <p:nvSpPr>
          <p:cNvPr id="21518" name="Text Box 14"/>
          <p:cNvSpPr txBox="1">
            <a:spLocks noChangeArrowheads="1"/>
          </p:cNvSpPr>
          <p:nvPr/>
        </p:nvSpPr>
        <p:spPr bwMode="auto">
          <a:xfrm>
            <a:off x="2786050" y="4664818"/>
            <a:ext cx="3059113" cy="1923604"/>
          </a:xfrm>
          <a:prstGeom prst="rect">
            <a:avLst/>
          </a:prstGeom>
          <a:noFill/>
          <a:ln w="9525">
            <a:noFill/>
            <a:miter lim="800000"/>
            <a:headEnd/>
            <a:tailEnd/>
          </a:ln>
          <a:effectLst/>
        </p:spPr>
        <p:txBody>
          <a:bodyPr>
            <a:spAutoFit/>
          </a:bodyPr>
          <a:lstStyle/>
          <a:p>
            <a:pPr marL="342900" indent="-342900" algn="ctr">
              <a:spcBef>
                <a:spcPct val="50000"/>
              </a:spcBef>
            </a:pPr>
            <a:r>
              <a:rPr lang="en-GB" sz="1700" b="1" dirty="0">
                <a:solidFill>
                  <a:schemeClr val="accent6">
                    <a:lumMod val="75000"/>
                  </a:schemeClr>
                </a:solidFill>
                <a:latin typeface="Comic Sans MS" pitchFamily="66" charset="0"/>
              </a:rPr>
              <a:t>2. Add in the sky       </a:t>
            </a:r>
            <a:r>
              <a:rPr lang="en-GB" sz="1700" dirty="0">
                <a:solidFill>
                  <a:schemeClr val="accent6">
                    <a:lumMod val="75000"/>
                  </a:schemeClr>
                </a:solidFill>
                <a:latin typeface="Comic Sans MS" pitchFamily="66" charset="0"/>
              </a:rPr>
              <a:t>Add in the blue sky tones above the horizon line. Keep the top surface lighter as this would reflect the sunlight.</a:t>
            </a:r>
          </a:p>
        </p:txBody>
      </p:sp>
      <p:sp>
        <p:nvSpPr>
          <p:cNvPr id="21521" name="Text Box 17"/>
          <p:cNvSpPr txBox="1">
            <a:spLocks noChangeArrowheads="1"/>
          </p:cNvSpPr>
          <p:nvPr/>
        </p:nvSpPr>
        <p:spPr bwMode="auto">
          <a:xfrm>
            <a:off x="5656291" y="4671823"/>
            <a:ext cx="3059113" cy="1400383"/>
          </a:xfrm>
          <a:prstGeom prst="rect">
            <a:avLst/>
          </a:prstGeom>
          <a:noFill/>
          <a:ln w="9525">
            <a:noFill/>
            <a:miter lim="800000"/>
            <a:headEnd/>
            <a:tailEnd/>
          </a:ln>
          <a:effectLst/>
        </p:spPr>
        <p:txBody>
          <a:bodyPr>
            <a:spAutoFit/>
          </a:bodyPr>
          <a:lstStyle/>
          <a:p>
            <a:pPr marL="342900" indent="-342900" algn="ctr">
              <a:spcBef>
                <a:spcPct val="50000"/>
              </a:spcBef>
            </a:pPr>
            <a:r>
              <a:rPr lang="en-GB" sz="1700" b="1" dirty="0">
                <a:solidFill>
                  <a:schemeClr val="accent6">
                    <a:lumMod val="75000"/>
                  </a:schemeClr>
                </a:solidFill>
                <a:latin typeface="Comic Sans MS" pitchFamily="66" charset="0"/>
              </a:rPr>
              <a:t>3. Add in the ground    </a:t>
            </a:r>
            <a:r>
              <a:rPr lang="en-GB" sz="1700" dirty="0">
                <a:solidFill>
                  <a:schemeClr val="accent6">
                    <a:lumMod val="75000"/>
                  </a:schemeClr>
                </a:solidFill>
                <a:latin typeface="Comic Sans MS" pitchFamily="66" charset="0"/>
              </a:rPr>
              <a:t>                        Finish with sandy ground tones and add in detail, </a:t>
            </a:r>
            <a:r>
              <a:rPr lang="en-GB" sz="1700" dirty="0" err="1">
                <a:solidFill>
                  <a:schemeClr val="accent6">
                    <a:lumMod val="75000"/>
                  </a:schemeClr>
                </a:solidFill>
                <a:latin typeface="Comic Sans MS" pitchFamily="66" charset="0"/>
              </a:rPr>
              <a:t>eg</a:t>
            </a:r>
            <a:r>
              <a:rPr lang="en-GB" sz="1700" dirty="0">
                <a:solidFill>
                  <a:schemeClr val="accent6">
                    <a:lumMod val="75000"/>
                  </a:schemeClr>
                </a:solidFill>
                <a:latin typeface="Comic Sans MS" pitchFamily="66" charset="0"/>
              </a:rPr>
              <a:t> shadows, additional highlights etc</a:t>
            </a:r>
          </a:p>
        </p:txBody>
      </p:sp>
      <p:grpSp>
        <p:nvGrpSpPr>
          <p:cNvPr id="5" name="Group 25"/>
          <p:cNvGrpSpPr>
            <a:grpSpLocks/>
          </p:cNvGrpSpPr>
          <p:nvPr/>
        </p:nvGrpSpPr>
        <p:grpSpPr bwMode="auto">
          <a:xfrm>
            <a:off x="1857356" y="3786190"/>
            <a:ext cx="1727200" cy="376237"/>
            <a:chOff x="1066" y="2387"/>
            <a:chExt cx="1088" cy="237"/>
          </a:xfrm>
        </p:grpSpPr>
        <p:sp>
          <p:nvSpPr>
            <p:cNvPr id="21516" name="Line 12"/>
            <p:cNvSpPr>
              <a:spLocks noChangeShapeType="1"/>
            </p:cNvSpPr>
            <p:nvPr/>
          </p:nvSpPr>
          <p:spPr bwMode="auto">
            <a:xfrm flipH="1" flipV="1">
              <a:off x="1066" y="2387"/>
              <a:ext cx="226" cy="136"/>
            </a:xfrm>
            <a:prstGeom prst="line">
              <a:avLst/>
            </a:prstGeom>
            <a:noFill/>
            <a:ln w="9525">
              <a:solidFill>
                <a:srgbClr val="CC99FF"/>
              </a:solidFill>
              <a:round/>
              <a:headEnd/>
              <a:tailEnd type="triangle" w="med" len="med"/>
            </a:ln>
            <a:effectLst/>
          </p:spPr>
          <p:txBody>
            <a:bodyPr/>
            <a:lstStyle/>
            <a:p>
              <a:endParaRPr lang="en-GB"/>
            </a:p>
          </p:txBody>
        </p:sp>
        <p:sp>
          <p:nvSpPr>
            <p:cNvPr id="21525" name="Text Box 21"/>
            <p:cNvSpPr txBox="1">
              <a:spLocks noChangeArrowheads="1"/>
            </p:cNvSpPr>
            <p:nvPr/>
          </p:nvSpPr>
          <p:spPr bwMode="auto">
            <a:xfrm>
              <a:off x="1247" y="2432"/>
              <a:ext cx="907" cy="192"/>
            </a:xfrm>
            <a:prstGeom prst="rect">
              <a:avLst/>
            </a:prstGeom>
            <a:noFill/>
            <a:ln w="9525">
              <a:noFill/>
              <a:miter lim="800000"/>
              <a:headEnd/>
              <a:tailEnd/>
            </a:ln>
            <a:effectLst/>
          </p:spPr>
          <p:txBody>
            <a:bodyPr>
              <a:spAutoFit/>
            </a:bodyPr>
            <a:lstStyle/>
            <a:p>
              <a:pPr>
                <a:spcBef>
                  <a:spcPct val="50000"/>
                </a:spcBef>
              </a:pPr>
              <a:r>
                <a:rPr lang="en-GB" sz="1400" dirty="0">
                  <a:solidFill>
                    <a:schemeClr val="accent6">
                      <a:lumMod val="75000"/>
                    </a:schemeClr>
                  </a:solidFill>
                  <a:latin typeface="Comic Sans MS" pitchFamily="66" charset="0"/>
                </a:rPr>
                <a:t>Horizon line</a:t>
              </a:r>
            </a:p>
          </p:txBody>
        </p:sp>
      </p:grpSp>
      <p:graphicFrame>
        <p:nvGraphicFramePr>
          <p:cNvPr id="21528" name="Object 24"/>
          <p:cNvGraphicFramePr>
            <a:graphicFrameLocks noChangeAspect="1"/>
          </p:cNvGraphicFramePr>
          <p:nvPr/>
        </p:nvGraphicFramePr>
        <p:xfrm>
          <a:off x="6000760" y="2060575"/>
          <a:ext cx="2663825" cy="2308225"/>
        </p:xfrm>
        <a:graphic>
          <a:graphicData uri="http://schemas.openxmlformats.org/presentationml/2006/ole">
            <p:oleObj spid="_x0000_s8196" name="Bitmap Image" r:id="rId6" imgW="7066667" imgH="1857143" progId="PBrush">
              <p:embed/>
            </p:oleObj>
          </a:graphicData>
        </a:graphic>
      </p:graphicFrame>
      <p:sp>
        <p:nvSpPr>
          <p:cNvPr id="20" name="TextBox 19"/>
          <p:cNvSpPr txBox="1"/>
          <p:nvPr/>
        </p:nvSpPr>
        <p:spPr>
          <a:xfrm>
            <a:off x="357158" y="405450"/>
            <a:ext cx="8215370"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Worked Example – Metallic Texture</a:t>
            </a:r>
            <a:endParaRPr lang="en-GB" sz="2800" b="1" u="sng"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1510"/>
                                        </p:tgtEl>
                                        <p:attrNameLst>
                                          <p:attrName>style.visibility</p:attrName>
                                        </p:attrNameLst>
                                      </p:cBhvr>
                                      <p:to>
                                        <p:strVal val="visible"/>
                                      </p:to>
                                    </p:set>
                                    <p:animEffect transition="in" filter="dissolve">
                                      <p:cBhvr>
                                        <p:cTn id="7" dur="500"/>
                                        <p:tgtEl>
                                          <p:spTgt spid="215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526"/>
                                        </p:tgtEl>
                                        <p:attrNameLst>
                                          <p:attrName>style.visibility</p:attrName>
                                        </p:attrNameLst>
                                      </p:cBhvr>
                                      <p:to>
                                        <p:strVal val="visible"/>
                                      </p:to>
                                    </p:set>
                                    <p:animEffect transition="in" filter="dissolve">
                                      <p:cBhvr>
                                        <p:cTn id="12" dur="500"/>
                                        <p:tgtEl>
                                          <p:spTgt spid="21526"/>
                                        </p:tgtEl>
                                      </p:cBhvr>
                                    </p:animEffect>
                                  </p:childTnLst>
                                </p:cTn>
                              </p:par>
                            </p:childTnLst>
                          </p:cTn>
                        </p:par>
                        <p:par>
                          <p:cTn id="13" fill="hold">
                            <p:stCondLst>
                              <p:cond delay="500"/>
                            </p:stCondLst>
                            <p:childTnLst>
                              <p:par>
                                <p:cTn id="14" presetID="9" presetClass="entr" presetSubtype="0" fill="hold" nodeType="afterEffect">
                                  <p:stCondLst>
                                    <p:cond delay="150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1527"/>
                                        </p:tgtEl>
                                        <p:attrNameLst>
                                          <p:attrName>style.visibility</p:attrName>
                                        </p:attrNameLst>
                                      </p:cBhvr>
                                      <p:to>
                                        <p:strVal val="visible"/>
                                      </p:to>
                                    </p:set>
                                    <p:animEffect transition="in" filter="dissolve">
                                      <p:cBhvr>
                                        <p:cTn id="21" dur="500"/>
                                        <p:tgtEl>
                                          <p:spTgt spid="2152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1528"/>
                                        </p:tgtEl>
                                        <p:attrNameLst>
                                          <p:attrName>style.visibility</p:attrName>
                                        </p:attrNameLst>
                                      </p:cBhvr>
                                      <p:to>
                                        <p:strVal val="visible"/>
                                      </p:to>
                                    </p:set>
                                    <p:animEffect transition="in" filter="dissolve">
                                      <p:cBhvr>
                                        <p:cTn id="26" dur="500"/>
                                        <p:tgtEl>
                                          <p:spTgt spid="2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57158" y="405450"/>
            <a:ext cx="8215370" cy="5883395"/>
            <a:chOff x="357158" y="405450"/>
            <a:chExt cx="8215370" cy="5883395"/>
          </a:xfrm>
        </p:grpSpPr>
        <p:pic>
          <p:nvPicPr>
            <p:cNvPr id="30723" name="Picture 3"/>
            <p:cNvPicPr>
              <a:picLocks noChangeAspect="1" noChangeArrowheads="1"/>
            </p:cNvPicPr>
            <p:nvPr/>
          </p:nvPicPr>
          <p:blipFill>
            <a:blip r:embed="rId2"/>
            <a:srcRect l="69442" t="62519"/>
            <a:stretch>
              <a:fillRect/>
            </a:stretch>
          </p:blipFill>
          <p:spPr bwMode="auto">
            <a:xfrm>
              <a:off x="5572132" y="4500570"/>
              <a:ext cx="2306626" cy="1788275"/>
            </a:xfrm>
            <a:prstGeom prst="rect">
              <a:avLst/>
            </a:prstGeom>
            <a:noFill/>
            <a:ln w="9525">
              <a:noFill/>
              <a:miter lim="800000"/>
              <a:headEnd/>
              <a:tailEnd/>
            </a:ln>
            <a:effectLst/>
          </p:spPr>
        </p:pic>
        <p:pic>
          <p:nvPicPr>
            <p:cNvPr id="6" name="Picture 3"/>
            <p:cNvPicPr>
              <a:picLocks noChangeAspect="1" noChangeArrowheads="1"/>
            </p:cNvPicPr>
            <p:nvPr/>
          </p:nvPicPr>
          <p:blipFill>
            <a:blip r:embed="rId2"/>
            <a:srcRect l="66216" t="6379" b="40467"/>
            <a:stretch>
              <a:fillRect/>
            </a:stretch>
          </p:blipFill>
          <p:spPr bwMode="auto">
            <a:xfrm>
              <a:off x="6286512" y="2411339"/>
              <a:ext cx="2244505" cy="2232107"/>
            </a:xfrm>
            <a:prstGeom prst="rect">
              <a:avLst/>
            </a:prstGeom>
            <a:noFill/>
            <a:ln w="9525">
              <a:noFill/>
              <a:miter lim="800000"/>
              <a:headEnd/>
              <a:tailEnd/>
            </a:ln>
            <a:effectLst/>
          </p:spPr>
        </p:pic>
        <p:pic>
          <p:nvPicPr>
            <p:cNvPr id="30722" name="Picture 2"/>
            <p:cNvPicPr>
              <a:picLocks noChangeAspect="1" noChangeArrowheads="1"/>
            </p:cNvPicPr>
            <p:nvPr/>
          </p:nvPicPr>
          <p:blipFill>
            <a:blip r:embed="rId3"/>
            <a:srcRect l="34783" t="18217" b="55324"/>
            <a:stretch>
              <a:fillRect/>
            </a:stretch>
          </p:blipFill>
          <p:spPr bwMode="auto">
            <a:xfrm>
              <a:off x="2500334" y="928670"/>
              <a:ext cx="6072194" cy="1571636"/>
            </a:xfrm>
            <a:prstGeom prst="rect">
              <a:avLst/>
            </a:prstGeom>
            <a:noFill/>
            <a:ln w="9525">
              <a:noFill/>
              <a:miter lim="800000"/>
              <a:headEnd/>
              <a:tailEnd/>
            </a:ln>
            <a:effectLst/>
          </p:spPr>
        </p:pic>
        <p:sp>
          <p:nvSpPr>
            <p:cNvPr id="3" name="TextBox 2"/>
            <p:cNvSpPr txBox="1"/>
            <p:nvPr/>
          </p:nvSpPr>
          <p:spPr>
            <a:xfrm>
              <a:off x="357158" y="405450"/>
              <a:ext cx="8215370"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Pencil Rendering Exercise 1</a:t>
              </a:r>
              <a:endParaRPr lang="en-GB" sz="2800" b="1" u="sng" dirty="0">
                <a:solidFill>
                  <a:schemeClr val="accent6">
                    <a:lumMod val="75000"/>
                  </a:schemeClr>
                </a:solidFill>
                <a:latin typeface="Comic Sans MS" pitchFamily="66" charset="0"/>
              </a:endParaRPr>
            </a:p>
          </p:txBody>
        </p:sp>
        <p:sp>
          <p:nvSpPr>
            <p:cNvPr id="9" name="TextBox 8"/>
            <p:cNvSpPr txBox="1"/>
            <p:nvPr/>
          </p:nvSpPr>
          <p:spPr>
            <a:xfrm>
              <a:off x="428596" y="1142984"/>
              <a:ext cx="2000264" cy="3570208"/>
            </a:xfrm>
            <a:prstGeom prst="rect">
              <a:avLst/>
            </a:prstGeom>
            <a:noFill/>
          </p:spPr>
          <p:txBody>
            <a:bodyPr wrap="square" rtlCol="0">
              <a:spAutoFit/>
            </a:bodyPr>
            <a:lstStyle/>
            <a:p>
              <a:r>
                <a:rPr lang="en-GB" sz="1600" dirty="0" smtClean="0">
                  <a:solidFill>
                    <a:schemeClr val="accent6">
                      <a:lumMod val="75000"/>
                    </a:schemeClr>
                  </a:solidFill>
                  <a:latin typeface="Comic Sans MS" pitchFamily="66" charset="0"/>
                </a:rPr>
                <a:t>Render each of the objects on this page.</a:t>
              </a:r>
            </a:p>
            <a:p>
              <a:endParaRPr lang="en-GB" sz="1600" dirty="0" smtClean="0">
                <a:solidFill>
                  <a:schemeClr val="accent6">
                    <a:lumMod val="75000"/>
                  </a:schemeClr>
                </a:solidFill>
                <a:latin typeface="Comic Sans MS" pitchFamily="66" charset="0"/>
              </a:endParaRPr>
            </a:p>
            <a:p>
              <a:r>
                <a:rPr lang="en-GB" sz="1600" dirty="0" smtClean="0">
                  <a:solidFill>
                    <a:schemeClr val="accent6">
                      <a:lumMod val="75000"/>
                    </a:schemeClr>
                  </a:solidFill>
                  <a:latin typeface="Comic Sans MS" pitchFamily="66" charset="0"/>
                </a:rPr>
                <a:t>Remember to think about where your light source is coming from (that will have an effect on the surface tones)</a:t>
              </a:r>
            </a:p>
            <a:p>
              <a:endParaRPr lang="en-GB" sz="1600" dirty="0" smtClean="0">
                <a:solidFill>
                  <a:schemeClr val="accent6">
                    <a:lumMod val="75000"/>
                  </a:schemeClr>
                </a:solidFill>
                <a:latin typeface="Comic Sans MS" pitchFamily="66" charset="0"/>
              </a:endParaRPr>
            </a:p>
            <a:p>
              <a:endParaRPr lang="en-GB" sz="1600" dirty="0" smtClean="0">
                <a:solidFill>
                  <a:schemeClr val="accent6">
                    <a:lumMod val="75000"/>
                  </a:schemeClr>
                </a:solidFill>
                <a:latin typeface="Comic Sans MS" pitchFamily="66" charset="0"/>
              </a:endParaRPr>
            </a:p>
            <a:p>
              <a:endParaRPr lang="en-GB" dirty="0"/>
            </a:p>
          </p:txBody>
        </p:sp>
        <p:pic>
          <p:nvPicPr>
            <p:cNvPr id="10" name="Picture 3"/>
            <p:cNvPicPr>
              <a:picLocks noChangeAspect="1" noChangeArrowheads="1"/>
            </p:cNvPicPr>
            <p:nvPr/>
          </p:nvPicPr>
          <p:blipFill>
            <a:blip r:embed="rId2"/>
            <a:srcRect l="29657" t="12758" r="40235" b="47688"/>
            <a:stretch>
              <a:fillRect/>
            </a:stretch>
          </p:blipFill>
          <p:spPr bwMode="auto">
            <a:xfrm>
              <a:off x="4357686" y="2553845"/>
              <a:ext cx="2000264" cy="1660973"/>
            </a:xfrm>
            <a:prstGeom prst="rect">
              <a:avLst/>
            </a:prstGeom>
            <a:noFill/>
            <a:ln w="9525">
              <a:noFill/>
              <a:miter lim="800000"/>
              <a:headEnd/>
              <a:tailEnd/>
            </a:ln>
            <a:effectLst/>
          </p:spPr>
        </p:pic>
        <p:pic>
          <p:nvPicPr>
            <p:cNvPr id="11" name="Picture 3"/>
            <p:cNvPicPr>
              <a:picLocks noChangeAspect="1" noChangeArrowheads="1"/>
            </p:cNvPicPr>
            <p:nvPr/>
          </p:nvPicPr>
          <p:blipFill>
            <a:blip r:embed="rId2"/>
            <a:srcRect l="38259" t="52311" r="31633"/>
            <a:stretch>
              <a:fillRect/>
            </a:stretch>
          </p:blipFill>
          <p:spPr bwMode="auto">
            <a:xfrm>
              <a:off x="3143240" y="4214818"/>
              <a:ext cx="2000264" cy="2002589"/>
            </a:xfrm>
            <a:prstGeom prst="rect">
              <a:avLst/>
            </a:prstGeom>
            <a:noFill/>
            <a:ln w="9525">
              <a:noFill/>
              <a:miter lim="800000"/>
              <a:headEnd/>
              <a:tailEnd/>
            </a:ln>
            <a:effectLst/>
          </p:spPr>
        </p:pic>
        <p:pic>
          <p:nvPicPr>
            <p:cNvPr id="12" name="Picture 3"/>
            <p:cNvPicPr>
              <a:picLocks noChangeAspect="1" noChangeArrowheads="1"/>
            </p:cNvPicPr>
            <p:nvPr/>
          </p:nvPicPr>
          <p:blipFill>
            <a:blip r:embed="rId2"/>
            <a:srcRect l="4926" t="19989" r="77870" b="49390"/>
            <a:stretch>
              <a:fillRect/>
            </a:stretch>
          </p:blipFill>
          <p:spPr bwMode="auto">
            <a:xfrm>
              <a:off x="857224" y="4143380"/>
              <a:ext cx="1714512" cy="1928826"/>
            </a:xfrm>
            <a:prstGeom prst="rect">
              <a:avLst/>
            </a:prstGeom>
            <a:noFill/>
            <a:ln w="9525">
              <a:noFill/>
              <a:miter lim="800000"/>
              <a:headEnd/>
              <a:tailEnd/>
            </a:ln>
            <a:effectLst/>
          </p:spPr>
        </p:pic>
        <p:pic>
          <p:nvPicPr>
            <p:cNvPr id="13" name="Picture 3"/>
            <p:cNvPicPr>
              <a:picLocks noChangeAspect="1" noChangeArrowheads="1"/>
            </p:cNvPicPr>
            <p:nvPr/>
          </p:nvPicPr>
          <p:blipFill>
            <a:blip r:embed="rId2"/>
            <a:srcRect l="7076" t="59116" r="74644" b="8561"/>
            <a:stretch>
              <a:fillRect/>
            </a:stretch>
          </p:blipFill>
          <p:spPr bwMode="auto">
            <a:xfrm>
              <a:off x="2500298" y="2449879"/>
              <a:ext cx="1643074" cy="1836377"/>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l="23437" t="27291" r="6250" b="18126"/>
          <a:stretch>
            <a:fillRect/>
          </a:stretch>
        </p:blipFill>
        <p:spPr bwMode="auto">
          <a:xfrm>
            <a:off x="785786" y="1785926"/>
            <a:ext cx="7747018" cy="4357718"/>
          </a:xfrm>
          <a:prstGeom prst="rect">
            <a:avLst/>
          </a:prstGeom>
          <a:noFill/>
          <a:ln w="9525">
            <a:noFill/>
            <a:miter lim="800000"/>
            <a:headEnd/>
            <a:tailEnd/>
          </a:ln>
          <a:effectLst/>
        </p:spPr>
      </p:pic>
      <p:sp>
        <p:nvSpPr>
          <p:cNvPr id="2" name="TextBox 1"/>
          <p:cNvSpPr txBox="1"/>
          <p:nvPr/>
        </p:nvSpPr>
        <p:spPr>
          <a:xfrm>
            <a:off x="357158" y="1041614"/>
            <a:ext cx="3500462" cy="1815882"/>
          </a:xfrm>
          <a:prstGeom prst="rect">
            <a:avLst/>
          </a:prstGeom>
          <a:noFill/>
        </p:spPr>
        <p:txBody>
          <a:bodyPr wrap="square" rtlCol="0">
            <a:spAutoFit/>
          </a:bodyPr>
          <a:lstStyle/>
          <a:p>
            <a:r>
              <a:rPr lang="en-GB" sz="1600" dirty="0" smtClean="0">
                <a:solidFill>
                  <a:schemeClr val="accent6">
                    <a:lumMod val="75000"/>
                  </a:schemeClr>
                </a:solidFill>
                <a:latin typeface="Comic Sans MS" pitchFamily="66" charset="0"/>
              </a:rPr>
              <a:t>Using colour pencils, render these everyday objects to show</a:t>
            </a:r>
          </a:p>
          <a:p>
            <a:pPr>
              <a:buFont typeface="Arial" pitchFamily="34" charset="0"/>
              <a:buChar char="•"/>
            </a:pPr>
            <a:r>
              <a:rPr lang="en-GB" sz="1600" dirty="0" smtClean="0">
                <a:solidFill>
                  <a:schemeClr val="accent6">
                    <a:lumMod val="75000"/>
                  </a:schemeClr>
                </a:solidFill>
                <a:latin typeface="Comic Sans MS" pitchFamily="66" charset="0"/>
              </a:rPr>
              <a:t>Texture</a:t>
            </a:r>
          </a:p>
          <a:p>
            <a:pPr>
              <a:buFont typeface="Arial" pitchFamily="34" charset="0"/>
              <a:buChar char="•"/>
            </a:pPr>
            <a:r>
              <a:rPr lang="en-GB" sz="1600" dirty="0" smtClean="0">
                <a:solidFill>
                  <a:schemeClr val="accent6">
                    <a:lumMod val="75000"/>
                  </a:schemeClr>
                </a:solidFill>
                <a:latin typeface="Comic Sans MS" pitchFamily="66" charset="0"/>
              </a:rPr>
              <a:t>Tonal Changes</a:t>
            </a:r>
          </a:p>
          <a:p>
            <a:pPr>
              <a:buFont typeface="Arial" pitchFamily="34" charset="0"/>
              <a:buChar char="•"/>
            </a:pPr>
            <a:r>
              <a:rPr lang="en-GB" sz="1600" dirty="0" smtClean="0">
                <a:solidFill>
                  <a:schemeClr val="accent6">
                    <a:lumMod val="75000"/>
                  </a:schemeClr>
                </a:solidFill>
                <a:latin typeface="Comic Sans MS" pitchFamily="66" charset="0"/>
              </a:rPr>
              <a:t>Highlights</a:t>
            </a:r>
          </a:p>
          <a:p>
            <a:pPr>
              <a:buFont typeface="Arial" pitchFamily="34" charset="0"/>
              <a:buChar char="•"/>
            </a:pPr>
            <a:r>
              <a:rPr lang="en-GB" sz="1600" dirty="0" smtClean="0">
                <a:solidFill>
                  <a:schemeClr val="accent6">
                    <a:lumMod val="75000"/>
                  </a:schemeClr>
                </a:solidFill>
                <a:latin typeface="Comic Sans MS" pitchFamily="66" charset="0"/>
              </a:rPr>
              <a:t>Shadows</a:t>
            </a:r>
          </a:p>
          <a:p>
            <a:endParaRPr lang="en-GB" sz="1600" dirty="0">
              <a:latin typeface="Comic Sans MS" pitchFamily="66" charset="0"/>
            </a:endParaRPr>
          </a:p>
        </p:txBody>
      </p:sp>
      <p:sp>
        <p:nvSpPr>
          <p:cNvPr id="3" name="TextBox 2"/>
          <p:cNvSpPr txBox="1"/>
          <p:nvPr/>
        </p:nvSpPr>
        <p:spPr>
          <a:xfrm>
            <a:off x="357158" y="405450"/>
            <a:ext cx="8215370"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Pencil Rendering Exercise 2</a:t>
            </a:r>
            <a:endParaRPr lang="en-GB" sz="2800" b="1" u="sng"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l="66157" r="5257"/>
          <a:stretch>
            <a:fillRect/>
          </a:stretch>
        </p:blipFill>
        <p:spPr bwMode="auto">
          <a:xfrm>
            <a:off x="5929322" y="1071546"/>
            <a:ext cx="2500330" cy="5110177"/>
          </a:xfrm>
          <a:prstGeom prst="rect">
            <a:avLst/>
          </a:prstGeom>
          <a:noFill/>
          <a:ln w="9525">
            <a:noFill/>
            <a:miter lim="800000"/>
            <a:headEnd/>
            <a:tailEnd/>
          </a:ln>
          <a:effectLst/>
        </p:spPr>
      </p:pic>
      <p:pic>
        <p:nvPicPr>
          <p:cNvPr id="3" name="Picture 2"/>
          <p:cNvPicPr>
            <a:picLocks noChangeAspect="1" noChangeArrowheads="1"/>
          </p:cNvPicPr>
          <p:nvPr/>
        </p:nvPicPr>
        <p:blipFill>
          <a:blip r:embed="rId2"/>
          <a:srcRect t="15378" r="51811" b="7735"/>
          <a:stretch>
            <a:fillRect/>
          </a:stretch>
        </p:blipFill>
        <p:spPr bwMode="auto">
          <a:xfrm>
            <a:off x="1357290" y="2071678"/>
            <a:ext cx="4214842" cy="3929090"/>
          </a:xfrm>
          <a:prstGeom prst="rect">
            <a:avLst/>
          </a:prstGeom>
          <a:noFill/>
          <a:ln w="9525">
            <a:noFill/>
            <a:miter lim="800000"/>
            <a:headEnd/>
            <a:tailEnd/>
          </a:ln>
          <a:effectLst/>
        </p:spPr>
      </p:pic>
      <p:sp>
        <p:nvSpPr>
          <p:cNvPr id="4" name="TextBox 3"/>
          <p:cNvSpPr txBox="1"/>
          <p:nvPr/>
        </p:nvSpPr>
        <p:spPr>
          <a:xfrm>
            <a:off x="357158" y="405450"/>
            <a:ext cx="8215370"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Pencil Rendering Exercise 3</a:t>
            </a:r>
            <a:endParaRPr lang="en-GB" sz="2800" b="1" u="sng" dirty="0">
              <a:solidFill>
                <a:schemeClr val="accent6">
                  <a:lumMod val="75000"/>
                </a:schemeClr>
              </a:solidFill>
              <a:latin typeface="Comic Sans MS" pitchFamily="66" charset="0"/>
            </a:endParaRPr>
          </a:p>
        </p:txBody>
      </p:sp>
      <p:sp>
        <p:nvSpPr>
          <p:cNvPr id="5" name="Rectangle 4"/>
          <p:cNvSpPr/>
          <p:nvPr/>
        </p:nvSpPr>
        <p:spPr>
          <a:xfrm>
            <a:off x="428596" y="928670"/>
            <a:ext cx="4572000" cy="1754326"/>
          </a:xfrm>
          <a:prstGeom prst="rect">
            <a:avLst/>
          </a:prstGeom>
        </p:spPr>
        <p:txBody>
          <a:bodyPr>
            <a:spAutoFit/>
          </a:bodyPr>
          <a:lstStyle/>
          <a:p>
            <a:r>
              <a:rPr lang="en-GB" dirty="0" smtClean="0">
                <a:solidFill>
                  <a:schemeClr val="accent6">
                    <a:lumMod val="75000"/>
                  </a:schemeClr>
                </a:solidFill>
                <a:latin typeface="Comic Sans MS" pitchFamily="66" charset="0"/>
              </a:rPr>
              <a:t>Using colour pencils, render these everyday objects to show</a:t>
            </a:r>
          </a:p>
          <a:p>
            <a:pPr>
              <a:buFont typeface="Arial" pitchFamily="34" charset="0"/>
              <a:buChar char="•"/>
            </a:pPr>
            <a:r>
              <a:rPr lang="en-GB" dirty="0" smtClean="0">
                <a:solidFill>
                  <a:schemeClr val="accent6">
                    <a:lumMod val="75000"/>
                  </a:schemeClr>
                </a:solidFill>
                <a:latin typeface="Comic Sans MS" pitchFamily="66" charset="0"/>
              </a:rPr>
              <a:t>Texture</a:t>
            </a:r>
          </a:p>
          <a:p>
            <a:pPr>
              <a:buFont typeface="Arial" pitchFamily="34" charset="0"/>
              <a:buChar char="•"/>
            </a:pPr>
            <a:r>
              <a:rPr lang="en-GB" dirty="0" smtClean="0">
                <a:solidFill>
                  <a:schemeClr val="accent6">
                    <a:lumMod val="75000"/>
                  </a:schemeClr>
                </a:solidFill>
                <a:latin typeface="Comic Sans MS" pitchFamily="66" charset="0"/>
              </a:rPr>
              <a:t>Tonal Changes</a:t>
            </a:r>
          </a:p>
          <a:p>
            <a:pPr>
              <a:buFont typeface="Arial" pitchFamily="34" charset="0"/>
              <a:buChar char="•"/>
            </a:pPr>
            <a:r>
              <a:rPr lang="en-GB" dirty="0" smtClean="0">
                <a:solidFill>
                  <a:schemeClr val="accent6">
                    <a:lumMod val="75000"/>
                  </a:schemeClr>
                </a:solidFill>
                <a:latin typeface="Comic Sans MS" pitchFamily="66" charset="0"/>
              </a:rPr>
              <a:t>Highlights</a:t>
            </a:r>
          </a:p>
          <a:p>
            <a:pPr>
              <a:buFont typeface="Arial" pitchFamily="34" charset="0"/>
              <a:buChar char="•"/>
            </a:pPr>
            <a:r>
              <a:rPr lang="en-GB" dirty="0" smtClean="0">
                <a:solidFill>
                  <a:schemeClr val="accent6">
                    <a:lumMod val="75000"/>
                  </a:schemeClr>
                </a:solidFill>
                <a:latin typeface="Comic Sans MS" pitchFamily="66" charset="0"/>
              </a:rPr>
              <a:t>Shadows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Colour Wheel</a:t>
            </a:r>
            <a:endParaRPr lang="en-GB" sz="2800" b="1" u="sng" dirty="0">
              <a:solidFill>
                <a:schemeClr val="accent6">
                  <a:lumMod val="75000"/>
                </a:schemeClr>
              </a:solidFill>
              <a:latin typeface="Comic Sans MS" pitchFamily="66" charset="0"/>
            </a:endParaRPr>
          </a:p>
        </p:txBody>
      </p:sp>
      <p:sp>
        <p:nvSpPr>
          <p:cNvPr id="6" name="TextBox 5"/>
          <p:cNvSpPr txBox="1"/>
          <p:nvPr/>
        </p:nvSpPr>
        <p:spPr>
          <a:xfrm>
            <a:off x="428596" y="1326237"/>
            <a:ext cx="5000660" cy="2031325"/>
          </a:xfrm>
          <a:prstGeom prst="rect">
            <a:avLst/>
          </a:prstGeom>
          <a:noFill/>
        </p:spPr>
        <p:txBody>
          <a:bodyPr wrap="square" rtlCol="0">
            <a:spAutoFit/>
          </a:bodyPr>
          <a:lstStyle/>
          <a:p>
            <a:r>
              <a:rPr lang="en-GB" sz="1400" dirty="0" smtClean="0">
                <a:solidFill>
                  <a:schemeClr val="accent6">
                    <a:lumMod val="75000"/>
                  </a:schemeClr>
                </a:solidFill>
                <a:latin typeface="Comic Sans MS" pitchFamily="66" charset="0"/>
              </a:rPr>
              <a:t>The use of colour is an important part in illustration and graphic design. Colour is used to create certain moods or feelings as well as helping to make an image look more realistic.</a:t>
            </a:r>
          </a:p>
          <a:p>
            <a:endParaRPr lang="en-GB" sz="1400" dirty="0">
              <a:solidFill>
                <a:schemeClr val="accent6">
                  <a:lumMod val="75000"/>
                </a:schemeClr>
              </a:solidFill>
              <a:latin typeface="Comic Sans MS" pitchFamily="66" charset="0"/>
            </a:endParaRPr>
          </a:p>
          <a:p>
            <a:r>
              <a:rPr lang="en-GB" sz="1400" dirty="0" smtClean="0">
                <a:solidFill>
                  <a:schemeClr val="accent6">
                    <a:lumMod val="75000"/>
                  </a:schemeClr>
                </a:solidFill>
                <a:latin typeface="Comic Sans MS" pitchFamily="66" charset="0"/>
              </a:rPr>
              <a:t>In S1, you would have completed a copy of the colour wheel. Here is a small refresher of what else was covered:</a:t>
            </a:r>
          </a:p>
          <a:p>
            <a:endParaRPr lang="en-GB" sz="1400" dirty="0">
              <a:solidFill>
                <a:schemeClr val="accent6">
                  <a:lumMod val="75000"/>
                </a:schemeClr>
              </a:solidFill>
              <a:latin typeface="Comic Sans MS" pitchFamily="66" charset="0"/>
            </a:endParaRPr>
          </a:p>
        </p:txBody>
      </p:sp>
      <p:pic>
        <p:nvPicPr>
          <p:cNvPr id="7" name="Picture 6" descr="Colour wheel.jpg"/>
          <p:cNvPicPr>
            <a:picLocks noChangeAspect="1"/>
          </p:cNvPicPr>
          <p:nvPr/>
        </p:nvPicPr>
        <p:blipFill>
          <a:blip r:embed="rId2">
            <a:clrChange>
              <a:clrFrom>
                <a:srgbClr val="FFFFFF"/>
              </a:clrFrom>
              <a:clrTo>
                <a:srgbClr val="FFFFFF">
                  <a:alpha val="0"/>
                </a:srgbClr>
              </a:clrTo>
            </a:clrChange>
            <a:duotone>
              <a:prstClr val="black"/>
              <a:schemeClr val="accent6">
                <a:tint val="45000"/>
                <a:satMod val="400000"/>
              </a:schemeClr>
            </a:duotone>
          </a:blip>
          <a:srcRect l="8593" t="27912" r="64560" b="34538"/>
          <a:stretch>
            <a:fillRect/>
          </a:stretch>
        </p:blipFill>
        <p:spPr>
          <a:xfrm>
            <a:off x="4500562" y="2214554"/>
            <a:ext cx="4214842" cy="4153610"/>
          </a:xfrm>
          <a:prstGeom prst="rect">
            <a:avLst/>
          </a:prstGeom>
          <a:ln>
            <a:noFill/>
          </a:ln>
        </p:spPr>
      </p:pic>
      <p:sp>
        <p:nvSpPr>
          <p:cNvPr id="8" name="Rectangle 7"/>
          <p:cNvSpPr/>
          <p:nvPr/>
        </p:nvSpPr>
        <p:spPr>
          <a:xfrm>
            <a:off x="428596" y="3372525"/>
            <a:ext cx="3929090" cy="2985433"/>
          </a:xfrm>
          <a:prstGeom prst="rect">
            <a:avLst/>
          </a:prstGeom>
        </p:spPr>
        <p:txBody>
          <a:bodyPr wrap="square">
            <a:spAutoFit/>
          </a:bodyPr>
          <a:lstStyle/>
          <a:p>
            <a:r>
              <a:rPr lang="en-GB" sz="1600" b="1" dirty="0" smtClean="0">
                <a:solidFill>
                  <a:schemeClr val="accent6">
                    <a:lumMod val="75000"/>
                  </a:schemeClr>
                </a:solidFill>
                <a:latin typeface="Comic Sans MS" pitchFamily="66" charset="0"/>
              </a:rPr>
              <a:t>Primary colours </a:t>
            </a:r>
            <a:r>
              <a:rPr lang="en-GB" sz="1400" dirty="0" smtClean="0">
                <a:solidFill>
                  <a:schemeClr val="accent6">
                    <a:lumMod val="75000"/>
                  </a:schemeClr>
                </a:solidFill>
                <a:latin typeface="Comic Sans MS" pitchFamily="66" charset="0"/>
              </a:rPr>
              <a:t>(Red, Blue and Yellow) are  the three main colours which when mixed together can produce any other colour. </a:t>
            </a:r>
          </a:p>
          <a:p>
            <a:endParaRPr lang="en-GB" sz="1400" dirty="0" smtClean="0">
              <a:solidFill>
                <a:schemeClr val="accent6">
                  <a:lumMod val="75000"/>
                </a:schemeClr>
              </a:solidFill>
              <a:latin typeface="Comic Sans MS" pitchFamily="66" charset="0"/>
            </a:endParaRPr>
          </a:p>
          <a:p>
            <a:r>
              <a:rPr lang="en-GB" sz="1600" b="1" dirty="0" smtClean="0">
                <a:solidFill>
                  <a:schemeClr val="accent6">
                    <a:lumMod val="75000"/>
                  </a:schemeClr>
                </a:solidFill>
                <a:latin typeface="Comic Sans MS" pitchFamily="66" charset="0"/>
              </a:rPr>
              <a:t>Secondary colours </a:t>
            </a:r>
            <a:r>
              <a:rPr lang="en-GB" sz="1400" dirty="0" smtClean="0">
                <a:solidFill>
                  <a:schemeClr val="accent6">
                    <a:lumMod val="75000"/>
                  </a:schemeClr>
                </a:solidFill>
                <a:latin typeface="Comic Sans MS" pitchFamily="66" charset="0"/>
              </a:rPr>
              <a:t>(Violet, Orange and Green) are created when two primary colours are mixed together in equal quantities. (</a:t>
            </a:r>
            <a:r>
              <a:rPr lang="en-GB" sz="1400" dirty="0" err="1" smtClean="0">
                <a:solidFill>
                  <a:schemeClr val="accent6">
                    <a:lumMod val="75000"/>
                  </a:schemeClr>
                </a:solidFill>
                <a:latin typeface="Comic Sans MS" pitchFamily="66" charset="0"/>
              </a:rPr>
              <a:t>eg</a:t>
            </a:r>
            <a:r>
              <a:rPr lang="en-GB" sz="1400" dirty="0" smtClean="0">
                <a:solidFill>
                  <a:schemeClr val="accent6">
                    <a:lumMod val="75000"/>
                  </a:schemeClr>
                </a:solidFill>
                <a:latin typeface="Comic Sans MS" pitchFamily="66" charset="0"/>
              </a:rPr>
              <a:t>, yellow and blue make green)</a:t>
            </a:r>
          </a:p>
          <a:p>
            <a:endParaRPr lang="en-GB" sz="1400" b="1" dirty="0" smtClean="0">
              <a:solidFill>
                <a:schemeClr val="accent6">
                  <a:lumMod val="75000"/>
                </a:schemeClr>
              </a:solidFill>
              <a:latin typeface="Comic Sans MS" pitchFamily="66" charset="0"/>
            </a:endParaRPr>
          </a:p>
          <a:p>
            <a:r>
              <a:rPr lang="en-GB" sz="1600" b="1" dirty="0" smtClean="0">
                <a:solidFill>
                  <a:schemeClr val="accent6">
                    <a:lumMod val="75000"/>
                  </a:schemeClr>
                </a:solidFill>
                <a:latin typeface="Comic Sans MS" pitchFamily="66" charset="0"/>
              </a:rPr>
              <a:t>Tertiary colours </a:t>
            </a:r>
            <a:r>
              <a:rPr lang="en-GB" sz="1400" dirty="0" smtClean="0">
                <a:solidFill>
                  <a:schemeClr val="accent6">
                    <a:lumMod val="75000"/>
                  </a:schemeClr>
                </a:solidFill>
                <a:latin typeface="Comic Sans MS" pitchFamily="66" charset="0"/>
              </a:rPr>
              <a:t>are made when a primary colour is mixed with a secondary colour in equal quantities, </a:t>
            </a:r>
            <a:r>
              <a:rPr lang="en-GB" sz="1400" dirty="0" err="1" smtClean="0">
                <a:solidFill>
                  <a:schemeClr val="accent6">
                    <a:lumMod val="75000"/>
                  </a:schemeClr>
                </a:solidFill>
                <a:latin typeface="Comic Sans MS" pitchFamily="66" charset="0"/>
              </a:rPr>
              <a:t>eg</a:t>
            </a:r>
            <a:r>
              <a:rPr lang="en-GB" sz="1400" dirty="0" smtClean="0">
                <a:solidFill>
                  <a:schemeClr val="accent6">
                    <a:lumMod val="75000"/>
                  </a:schemeClr>
                </a:solidFill>
                <a:latin typeface="Comic Sans MS" pitchFamily="66" charset="0"/>
              </a:rPr>
              <a:t>, red-orange or blue-violet.</a:t>
            </a:r>
            <a:endParaRPr lang="en-GB" sz="1400"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Colour Effects</a:t>
            </a:r>
            <a:endParaRPr lang="en-GB" sz="2800" b="1" u="sng" dirty="0">
              <a:solidFill>
                <a:schemeClr val="accent6">
                  <a:lumMod val="75000"/>
                </a:schemeClr>
              </a:solidFill>
              <a:latin typeface="Comic Sans MS" pitchFamily="66" charset="0"/>
            </a:endParaRPr>
          </a:p>
        </p:txBody>
      </p:sp>
      <p:grpSp>
        <p:nvGrpSpPr>
          <p:cNvPr id="5" name="Group 17"/>
          <p:cNvGrpSpPr>
            <a:grpSpLocks/>
          </p:cNvGrpSpPr>
          <p:nvPr/>
        </p:nvGrpSpPr>
        <p:grpSpPr bwMode="auto">
          <a:xfrm>
            <a:off x="6643702" y="642918"/>
            <a:ext cx="1357322" cy="1643074"/>
            <a:chOff x="344" y="2296"/>
            <a:chExt cx="1220" cy="1634"/>
          </a:xfrm>
        </p:grpSpPr>
        <p:sp>
          <p:nvSpPr>
            <p:cNvPr id="7" name="Rectangle 11"/>
            <p:cNvSpPr>
              <a:spLocks noChangeArrowheads="1"/>
            </p:cNvSpPr>
            <p:nvPr/>
          </p:nvSpPr>
          <p:spPr bwMode="auto">
            <a:xfrm>
              <a:off x="385" y="2296"/>
              <a:ext cx="1179" cy="1634"/>
            </a:xfrm>
            <a:prstGeom prst="rect">
              <a:avLst/>
            </a:prstGeom>
            <a:gradFill rotWithShape="1">
              <a:gsLst>
                <a:gs pos="0">
                  <a:srgbClr val="33CCCC"/>
                </a:gs>
                <a:gs pos="100000">
                  <a:srgbClr val="009999"/>
                </a:gs>
              </a:gsLst>
              <a:lin ang="5400000" scaled="1"/>
            </a:gradFill>
            <a:ln w="9525">
              <a:solidFill>
                <a:schemeClr val="tx1"/>
              </a:solidFill>
              <a:miter lim="800000"/>
              <a:headEnd/>
              <a:tailEnd/>
            </a:ln>
            <a:effectLst/>
          </p:spPr>
          <p:txBody>
            <a:bodyPr wrap="none" anchor="ctr"/>
            <a:lstStyle/>
            <a:p>
              <a:endParaRPr lang="en-GB"/>
            </a:p>
          </p:txBody>
        </p:sp>
        <p:pic>
          <p:nvPicPr>
            <p:cNvPr id="8" name="Picture 8" descr="david_main_spray_bottle2a"/>
            <p:cNvPicPr>
              <a:picLocks noChangeAspect="1" noChangeArrowheads="1"/>
            </p:cNvPicPr>
            <p:nvPr/>
          </p:nvPicPr>
          <p:blipFill>
            <a:blip r:embed="rId2" cstate="print">
              <a:clrChange>
                <a:clrFrom>
                  <a:srgbClr val="FEFEFF"/>
                </a:clrFrom>
                <a:clrTo>
                  <a:srgbClr val="FEFEFF">
                    <a:alpha val="0"/>
                  </a:srgbClr>
                </a:clrTo>
              </a:clrChange>
            </a:blip>
            <a:srcRect t="5998" r="68333" b="17421"/>
            <a:stretch>
              <a:fillRect/>
            </a:stretch>
          </p:blipFill>
          <p:spPr bwMode="auto">
            <a:xfrm>
              <a:off x="612" y="2478"/>
              <a:ext cx="774" cy="1316"/>
            </a:xfrm>
            <a:prstGeom prst="rect">
              <a:avLst/>
            </a:prstGeom>
            <a:noFill/>
          </p:spPr>
        </p:pic>
        <p:sp>
          <p:nvSpPr>
            <p:cNvPr id="9" name="Text Box 14"/>
            <p:cNvSpPr txBox="1">
              <a:spLocks noChangeArrowheads="1"/>
            </p:cNvSpPr>
            <p:nvPr/>
          </p:nvSpPr>
          <p:spPr bwMode="auto">
            <a:xfrm rot="19346812">
              <a:off x="344" y="2320"/>
              <a:ext cx="907" cy="398"/>
            </a:xfrm>
            <a:prstGeom prst="rect">
              <a:avLst/>
            </a:prstGeom>
            <a:noFill/>
            <a:ln w="9525">
              <a:noFill/>
              <a:miter lim="800000"/>
              <a:headEnd/>
              <a:tailEnd/>
            </a:ln>
            <a:effectLst/>
          </p:spPr>
          <p:txBody>
            <a:bodyPr>
              <a:spAutoFit/>
            </a:bodyPr>
            <a:lstStyle/>
            <a:p>
              <a:pPr>
                <a:spcBef>
                  <a:spcPct val="50000"/>
                </a:spcBef>
              </a:pPr>
              <a:r>
                <a:rPr lang="en-GB" sz="1200" dirty="0" err="1">
                  <a:solidFill>
                    <a:schemeClr val="accent2"/>
                  </a:solidFill>
                  <a:latin typeface="Hobbit SF" pitchFamily="2" charset="0"/>
                </a:rPr>
                <a:t>Skoosh</a:t>
              </a:r>
              <a:r>
                <a:rPr lang="en-GB" sz="2000" dirty="0">
                  <a:solidFill>
                    <a:schemeClr val="accent2"/>
                  </a:solidFill>
                  <a:latin typeface="Hobbit SF" pitchFamily="2" charset="0"/>
                </a:rPr>
                <a:t>!</a:t>
              </a:r>
            </a:p>
          </p:txBody>
        </p:sp>
      </p:grpSp>
      <p:grpSp>
        <p:nvGrpSpPr>
          <p:cNvPr id="12" name="Group 16"/>
          <p:cNvGrpSpPr>
            <a:grpSpLocks/>
          </p:cNvGrpSpPr>
          <p:nvPr/>
        </p:nvGrpSpPr>
        <p:grpSpPr bwMode="auto">
          <a:xfrm>
            <a:off x="7429520" y="1714488"/>
            <a:ext cx="1285884" cy="1571636"/>
            <a:chOff x="2158" y="2296"/>
            <a:chExt cx="1221" cy="1634"/>
          </a:xfrm>
        </p:grpSpPr>
        <p:sp>
          <p:nvSpPr>
            <p:cNvPr id="14" name="Rectangle 12"/>
            <p:cNvSpPr>
              <a:spLocks noChangeArrowheads="1"/>
            </p:cNvSpPr>
            <p:nvPr/>
          </p:nvSpPr>
          <p:spPr bwMode="auto">
            <a:xfrm>
              <a:off x="2200" y="2296"/>
              <a:ext cx="1179" cy="1634"/>
            </a:xfrm>
            <a:prstGeom prst="rect">
              <a:avLst/>
            </a:prstGeom>
            <a:gradFill rotWithShape="1">
              <a:gsLst>
                <a:gs pos="0">
                  <a:srgbClr val="FFCC00"/>
                </a:gs>
                <a:gs pos="100000">
                  <a:srgbClr val="FF0000"/>
                </a:gs>
              </a:gsLst>
              <a:lin ang="5400000" scaled="1"/>
            </a:gradFill>
            <a:ln w="9525">
              <a:solidFill>
                <a:schemeClr val="tx1"/>
              </a:solidFill>
              <a:miter lim="800000"/>
              <a:headEnd/>
              <a:tailEnd/>
            </a:ln>
            <a:effectLst/>
          </p:spPr>
          <p:txBody>
            <a:bodyPr wrap="none" anchor="ctr"/>
            <a:lstStyle/>
            <a:p>
              <a:endParaRPr lang="en-GB"/>
            </a:p>
          </p:txBody>
        </p:sp>
        <p:pic>
          <p:nvPicPr>
            <p:cNvPr id="15" name="Picture 13" descr="david_main_spray_bottle2a"/>
            <p:cNvPicPr>
              <a:picLocks noChangeAspect="1" noChangeArrowheads="1"/>
            </p:cNvPicPr>
            <p:nvPr/>
          </p:nvPicPr>
          <p:blipFill>
            <a:blip r:embed="rId3" cstate="print">
              <a:clrChange>
                <a:clrFrom>
                  <a:srgbClr val="FEFEFF"/>
                </a:clrFrom>
                <a:clrTo>
                  <a:srgbClr val="FEFEFF">
                    <a:alpha val="0"/>
                  </a:srgbClr>
                </a:clrTo>
              </a:clrChange>
            </a:blip>
            <a:srcRect t="5998" r="68333" b="17421"/>
            <a:stretch>
              <a:fillRect/>
            </a:stretch>
          </p:blipFill>
          <p:spPr bwMode="auto">
            <a:xfrm>
              <a:off x="2427" y="2478"/>
              <a:ext cx="774" cy="1316"/>
            </a:xfrm>
            <a:prstGeom prst="rect">
              <a:avLst/>
            </a:prstGeom>
            <a:noFill/>
          </p:spPr>
        </p:pic>
        <p:sp>
          <p:nvSpPr>
            <p:cNvPr id="16" name="Text Box 15"/>
            <p:cNvSpPr txBox="1">
              <a:spLocks noChangeArrowheads="1"/>
            </p:cNvSpPr>
            <p:nvPr/>
          </p:nvSpPr>
          <p:spPr bwMode="auto">
            <a:xfrm rot="19346812">
              <a:off x="2158" y="2374"/>
              <a:ext cx="908" cy="286"/>
            </a:xfrm>
            <a:prstGeom prst="rect">
              <a:avLst/>
            </a:prstGeom>
            <a:noFill/>
            <a:ln w="9525">
              <a:noFill/>
              <a:miter lim="800000"/>
              <a:headEnd/>
              <a:tailEnd/>
            </a:ln>
            <a:effectLst/>
          </p:spPr>
          <p:txBody>
            <a:bodyPr>
              <a:spAutoFit/>
            </a:bodyPr>
            <a:lstStyle/>
            <a:p>
              <a:pPr>
                <a:spcBef>
                  <a:spcPct val="50000"/>
                </a:spcBef>
              </a:pPr>
              <a:r>
                <a:rPr lang="en-GB" sz="1200" dirty="0" err="1">
                  <a:solidFill>
                    <a:schemeClr val="accent2"/>
                  </a:solidFill>
                  <a:latin typeface="Hobbit SF" pitchFamily="2" charset="0"/>
                </a:rPr>
                <a:t>Skoosh</a:t>
              </a:r>
              <a:r>
                <a:rPr lang="en-GB" sz="1200" dirty="0">
                  <a:solidFill>
                    <a:schemeClr val="accent2"/>
                  </a:solidFill>
                  <a:latin typeface="Hobbit SF" pitchFamily="2" charset="0"/>
                </a:rPr>
                <a:t>!</a:t>
              </a:r>
            </a:p>
          </p:txBody>
        </p:sp>
      </p:grpSp>
      <p:sp>
        <p:nvSpPr>
          <p:cNvPr id="22" name="TextBox 21"/>
          <p:cNvSpPr txBox="1"/>
          <p:nvPr/>
        </p:nvSpPr>
        <p:spPr>
          <a:xfrm>
            <a:off x="428596" y="1000108"/>
            <a:ext cx="6072230" cy="2523768"/>
          </a:xfrm>
          <a:prstGeom prst="rect">
            <a:avLst/>
          </a:prstGeom>
          <a:noFill/>
        </p:spPr>
        <p:txBody>
          <a:bodyPr wrap="square" rtlCol="0">
            <a:spAutoFit/>
          </a:bodyPr>
          <a:lstStyle/>
          <a:p>
            <a:r>
              <a:rPr lang="en-GB" sz="1400" dirty="0" smtClean="0">
                <a:solidFill>
                  <a:schemeClr val="accent6">
                    <a:lumMod val="75000"/>
                  </a:schemeClr>
                </a:solidFill>
                <a:latin typeface="Comic Sans MS" pitchFamily="66" charset="0"/>
              </a:rPr>
              <a:t>There are many different effects and moods that can be achieved by using carefully selected colour combinations.</a:t>
            </a:r>
          </a:p>
          <a:p>
            <a:endParaRPr lang="en-GB" sz="1400" dirty="0">
              <a:solidFill>
                <a:schemeClr val="accent6">
                  <a:lumMod val="75000"/>
                </a:schemeClr>
              </a:solidFill>
              <a:latin typeface="Comic Sans MS" pitchFamily="66" charset="0"/>
            </a:endParaRPr>
          </a:p>
          <a:p>
            <a:r>
              <a:rPr lang="en-GB" sz="1600" b="1" dirty="0" smtClean="0">
                <a:solidFill>
                  <a:schemeClr val="accent6">
                    <a:lumMod val="75000"/>
                  </a:schemeClr>
                </a:solidFill>
                <a:latin typeface="Comic Sans MS" pitchFamily="66" charset="0"/>
              </a:rPr>
              <a:t>Harmony</a:t>
            </a:r>
            <a:r>
              <a:rPr lang="en-GB" sz="1400" dirty="0" smtClean="0">
                <a:solidFill>
                  <a:schemeClr val="accent6">
                    <a:lumMod val="75000"/>
                  </a:schemeClr>
                </a:solidFill>
                <a:latin typeface="Comic Sans MS" pitchFamily="66" charset="0"/>
              </a:rPr>
              <a:t> is created when colours close to each other on the outside of the colour wheel are used together. Harmony is easy on the eye and can be used to create a relaxed and elegant ambiance (</a:t>
            </a:r>
            <a:r>
              <a:rPr lang="en-GB" sz="1400" dirty="0" err="1" smtClean="0">
                <a:solidFill>
                  <a:schemeClr val="accent6">
                    <a:lumMod val="75000"/>
                  </a:schemeClr>
                </a:solidFill>
                <a:latin typeface="Comic Sans MS" pitchFamily="66" charset="0"/>
              </a:rPr>
              <a:t>eg</a:t>
            </a:r>
            <a:r>
              <a:rPr lang="en-GB" sz="1400" dirty="0" smtClean="0">
                <a:solidFill>
                  <a:schemeClr val="accent6">
                    <a:lumMod val="75000"/>
                  </a:schemeClr>
                </a:solidFill>
                <a:latin typeface="Comic Sans MS" pitchFamily="66" charset="0"/>
              </a:rPr>
              <a:t> blue and blue-green).</a:t>
            </a:r>
          </a:p>
          <a:p>
            <a:endParaRPr lang="en-GB" sz="1400" dirty="0" smtClean="0">
              <a:solidFill>
                <a:schemeClr val="accent6">
                  <a:lumMod val="75000"/>
                </a:schemeClr>
              </a:solidFill>
              <a:latin typeface="Comic Sans MS" pitchFamily="66" charset="0"/>
            </a:endParaRPr>
          </a:p>
          <a:p>
            <a:r>
              <a:rPr lang="en-GB" sz="1600" b="1" dirty="0" smtClean="0">
                <a:solidFill>
                  <a:schemeClr val="accent6">
                    <a:lumMod val="75000"/>
                  </a:schemeClr>
                </a:solidFill>
                <a:latin typeface="Comic Sans MS" pitchFamily="66" charset="0"/>
              </a:rPr>
              <a:t>Contrast</a:t>
            </a:r>
            <a:r>
              <a:rPr lang="en-GB" sz="1400" dirty="0" smtClean="0">
                <a:solidFill>
                  <a:schemeClr val="accent6">
                    <a:lumMod val="75000"/>
                  </a:schemeClr>
                </a:solidFill>
                <a:latin typeface="Comic Sans MS" pitchFamily="66" charset="0"/>
              </a:rPr>
              <a:t> is created when colours far apart on the colour wheel are used together. Contrast is vibrant, eye catching, bold and exciting (</a:t>
            </a:r>
            <a:r>
              <a:rPr lang="en-GB" sz="1400" dirty="0" err="1" smtClean="0">
                <a:solidFill>
                  <a:schemeClr val="accent6">
                    <a:lumMod val="75000"/>
                  </a:schemeClr>
                </a:solidFill>
                <a:latin typeface="Comic Sans MS" pitchFamily="66" charset="0"/>
              </a:rPr>
              <a:t>eg</a:t>
            </a:r>
            <a:r>
              <a:rPr lang="en-GB" sz="1400" dirty="0" smtClean="0">
                <a:solidFill>
                  <a:schemeClr val="accent6">
                    <a:lumMod val="75000"/>
                  </a:schemeClr>
                </a:solidFill>
                <a:latin typeface="Comic Sans MS" pitchFamily="66" charset="0"/>
              </a:rPr>
              <a:t> blue and orange)</a:t>
            </a:r>
            <a:endParaRPr lang="en-GB" sz="1400" dirty="0">
              <a:solidFill>
                <a:schemeClr val="accent6">
                  <a:lumMod val="75000"/>
                </a:schemeClr>
              </a:solidFill>
              <a:latin typeface="Comic Sans MS" pitchFamily="66" charset="0"/>
            </a:endParaRPr>
          </a:p>
        </p:txBody>
      </p:sp>
      <p:sp>
        <p:nvSpPr>
          <p:cNvPr id="23" name="TextBox 22"/>
          <p:cNvSpPr txBox="1"/>
          <p:nvPr/>
        </p:nvSpPr>
        <p:spPr>
          <a:xfrm>
            <a:off x="2500298" y="3624395"/>
            <a:ext cx="6286544" cy="1661993"/>
          </a:xfrm>
          <a:prstGeom prst="rect">
            <a:avLst/>
          </a:prstGeom>
          <a:noFill/>
        </p:spPr>
        <p:txBody>
          <a:bodyPr wrap="square" rtlCol="0">
            <a:spAutoFit/>
          </a:bodyPr>
          <a:lstStyle/>
          <a:p>
            <a:pPr algn="r"/>
            <a:r>
              <a:rPr lang="en-GB" sz="1600" b="1" dirty="0" smtClean="0">
                <a:solidFill>
                  <a:schemeClr val="accent5">
                    <a:lumMod val="75000"/>
                  </a:schemeClr>
                </a:solidFill>
                <a:latin typeface="Comic Sans MS" pitchFamily="66" charset="0"/>
              </a:rPr>
              <a:t>Warm colours </a:t>
            </a:r>
            <a:r>
              <a:rPr lang="en-GB" sz="1400" dirty="0" smtClean="0">
                <a:solidFill>
                  <a:schemeClr val="accent5">
                    <a:lumMod val="75000"/>
                  </a:schemeClr>
                </a:solidFill>
                <a:latin typeface="Comic Sans MS" pitchFamily="66" charset="0"/>
              </a:rPr>
              <a:t>such as reds, orange and yellows all give a sense of heat and warmth. They are also known as </a:t>
            </a:r>
            <a:r>
              <a:rPr lang="en-GB" sz="1400" b="1" dirty="0" smtClean="0">
                <a:solidFill>
                  <a:schemeClr val="accent5">
                    <a:lumMod val="75000"/>
                  </a:schemeClr>
                </a:solidFill>
                <a:latin typeface="Comic Sans MS" pitchFamily="66" charset="0"/>
              </a:rPr>
              <a:t>advancing colours </a:t>
            </a:r>
            <a:r>
              <a:rPr lang="en-GB" sz="1400" dirty="0" smtClean="0">
                <a:solidFill>
                  <a:schemeClr val="accent5">
                    <a:lumMod val="75000"/>
                  </a:schemeClr>
                </a:solidFill>
                <a:latin typeface="Comic Sans MS" pitchFamily="66" charset="0"/>
              </a:rPr>
              <a:t>as they appear closer to the viewer than other colours. </a:t>
            </a:r>
          </a:p>
          <a:p>
            <a:pPr algn="r"/>
            <a:endParaRPr lang="en-GB" sz="1400" dirty="0" smtClean="0">
              <a:solidFill>
                <a:schemeClr val="accent5">
                  <a:lumMod val="75000"/>
                </a:schemeClr>
              </a:solidFill>
              <a:latin typeface="Comic Sans MS" pitchFamily="66" charset="0"/>
            </a:endParaRPr>
          </a:p>
          <a:p>
            <a:pPr algn="r"/>
            <a:r>
              <a:rPr lang="en-GB" sz="1600" b="1" dirty="0" smtClean="0">
                <a:solidFill>
                  <a:schemeClr val="accent5">
                    <a:lumMod val="75000"/>
                  </a:schemeClr>
                </a:solidFill>
                <a:latin typeface="Comic Sans MS" pitchFamily="66" charset="0"/>
              </a:rPr>
              <a:t>Cool colours </a:t>
            </a:r>
            <a:r>
              <a:rPr lang="en-GB" sz="1400" dirty="0" smtClean="0">
                <a:solidFill>
                  <a:schemeClr val="accent5">
                    <a:lumMod val="75000"/>
                  </a:schemeClr>
                </a:solidFill>
                <a:latin typeface="Comic Sans MS" pitchFamily="66" charset="0"/>
              </a:rPr>
              <a:t>such as blues, greens and violets do the exact opposite. They give a feeling of being cold and are also known as </a:t>
            </a:r>
            <a:r>
              <a:rPr lang="en-GB" sz="1400" b="1" dirty="0" smtClean="0">
                <a:solidFill>
                  <a:schemeClr val="accent5">
                    <a:lumMod val="75000"/>
                  </a:schemeClr>
                </a:solidFill>
                <a:latin typeface="Comic Sans MS" pitchFamily="66" charset="0"/>
              </a:rPr>
              <a:t>receding colours </a:t>
            </a:r>
            <a:r>
              <a:rPr lang="en-GB" sz="1400" dirty="0" smtClean="0">
                <a:solidFill>
                  <a:schemeClr val="accent5">
                    <a:lumMod val="75000"/>
                  </a:schemeClr>
                </a:solidFill>
                <a:latin typeface="Comic Sans MS" pitchFamily="66" charset="0"/>
              </a:rPr>
              <a:t>as they appear more distant and further away.</a:t>
            </a:r>
            <a:endParaRPr lang="en-GB" sz="1400" dirty="0">
              <a:solidFill>
                <a:schemeClr val="accent5">
                  <a:lumMod val="75000"/>
                </a:schemeClr>
              </a:solidFill>
              <a:latin typeface="Comic Sans MS" pitchFamily="66" charset="0"/>
            </a:endParaRPr>
          </a:p>
        </p:txBody>
      </p:sp>
      <p:pic>
        <p:nvPicPr>
          <p:cNvPr id="13" name="Picture 1032" descr="msoB1519"/>
          <p:cNvPicPr>
            <a:picLocks noChangeAspect="1" noChangeArrowheads="1"/>
          </p:cNvPicPr>
          <p:nvPr/>
        </p:nvPicPr>
        <p:blipFill>
          <a:blip r:embed="rId4"/>
          <a:srcRect/>
          <a:stretch>
            <a:fillRect/>
          </a:stretch>
        </p:blipFill>
        <p:spPr bwMode="auto">
          <a:xfrm>
            <a:off x="1569043" y="3643314"/>
            <a:ext cx="1002693" cy="1513081"/>
          </a:xfrm>
          <a:prstGeom prst="rect">
            <a:avLst/>
          </a:prstGeom>
          <a:noFill/>
          <a:ln w="9525">
            <a:solidFill>
              <a:schemeClr val="tx1"/>
            </a:solidFill>
            <a:miter lim="800000"/>
            <a:headEnd/>
            <a:tailEnd/>
          </a:ln>
          <a:effectLst/>
        </p:spPr>
      </p:pic>
      <p:grpSp>
        <p:nvGrpSpPr>
          <p:cNvPr id="20" name="Group 19"/>
          <p:cNvGrpSpPr/>
          <p:nvPr/>
        </p:nvGrpSpPr>
        <p:grpSpPr>
          <a:xfrm>
            <a:off x="500034" y="3643314"/>
            <a:ext cx="1000132" cy="1500198"/>
            <a:chOff x="571472" y="3786190"/>
            <a:chExt cx="1414458" cy="2133592"/>
          </a:xfrm>
        </p:grpSpPr>
        <p:pic>
          <p:nvPicPr>
            <p:cNvPr id="18" name="Picture 1034" descr="mso32365"/>
            <p:cNvPicPr>
              <a:picLocks noChangeAspect="1" noChangeArrowheads="1"/>
            </p:cNvPicPr>
            <p:nvPr/>
          </p:nvPicPr>
          <p:blipFill>
            <a:blip r:embed="rId5"/>
            <a:srcRect/>
            <a:stretch>
              <a:fillRect/>
            </a:stretch>
          </p:blipFill>
          <p:spPr bwMode="auto">
            <a:xfrm>
              <a:off x="571472" y="3786190"/>
              <a:ext cx="1414458" cy="2133592"/>
            </a:xfrm>
            <a:prstGeom prst="rect">
              <a:avLst/>
            </a:prstGeom>
            <a:noFill/>
            <a:ln w="9525">
              <a:solidFill>
                <a:schemeClr val="tx1"/>
              </a:solidFill>
              <a:miter lim="800000"/>
              <a:headEnd/>
              <a:tailEnd/>
            </a:ln>
            <a:effectLst/>
          </p:spPr>
        </p:pic>
        <p:sp>
          <p:nvSpPr>
            <p:cNvPr id="19" name="Oval 1039"/>
            <p:cNvSpPr>
              <a:spLocks noChangeArrowheads="1"/>
            </p:cNvSpPr>
            <p:nvPr/>
          </p:nvSpPr>
          <p:spPr bwMode="auto">
            <a:xfrm>
              <a:off x="1387928" y="5330563"/>
              <a:ext cx="217233" cy="336992"/>
            </a:xfrm>
            <a:prstGeom prst="ellipse">
              <a:avLst/>
            </a:prstGeom>
            <a:gradFill rotWithShape="0">
              <a:gsLst>
                <a:gs pos="0">
                  <a:srgbClr val="FFFF00"/>
                </a:gs>
                <a:gs pos="50000">
                  <a:srgbClr val="FFFFFF"/>
                </a:gs>
                <a:gs pos="100000">
                  <a:srgbClr val="FFFF00"/>
                </a:gs>
              </a:gsLst>
              <a:lin ang="0" scaled="1"/>
            </a:gradFill>
            <a:ln w="9525">
              <a:noFill/>
              <a:round/>
              <a:headEnd/>
              <a:tailEnd/>
            </a:ln>
            <a:effectLst/>
          </p:spPr>
          <p:txBody>
            <a:bodyPr wrap="none" anchor="ctr"/>
            <a:lstStyle/>
            <a:p>
              <a:endParaRPr lang="en-GB"/>
            </a:p>
          </p:txBody>
        </p:sp>
      </p:grpSp>
      <p:sp>
        <p:nvSpPr>
          <p:cNvPr id="27" name="Text Box 2"/>
          <p:cNvSpPr txBox="1">
            <a:spLocks noChangeArrowheads="1"/>
          </p:cNvSpPr>
          <p:nvPr/>
        </p:nvSpPr>
        <p:spPr bwMode="auto">
          <a:xfrm>
            <a:off x="428596" y="5257827"/>
            <a:ext cx="3286148" cy="2100263"/>
          </a:xfrm>
          <a:prstGeom prst="rect">
            <a:avLst/>
          </a:prstGeom>
          <a:noFill/>
          <a:ln w="9525">
            <a:noFill/>
            <a:miter lim="800000"/>
            <a:headEnd/>
            <a:tailEnd/>
          </a:ln>
          <a:effectLst/>
        </p:spPr>
        <p:txBody>
          <a:bodyPr lIns="36576" tIns="36576" rIns="36576" bIns="36576"/>
          <a:lstStyle/>
          <a:p>
            <a:endParaRPr lang="en-GB" sz="1400" i="1" dirty="0">
              <a:solidFill>
                <a:schemeClr val="accent6">
                  <a:lumMod val="75000"/>
                </a:schemeClr>
              </a:solidFill>
              <a:latin typeface="Comic Sans MS" pitchFamily="66" charset="0"/>
            </a:endParaRPr>
          </a:p>
          <a:p>
            <a:r>
              <a:rPr lang="en-GB" sz="1400" dirty="0">
                <a:solidFill>
                  <a:schemeClr val="accent6">
                    <a:lumMod val="75000"/>
                  </a:schemeClr>
                </a:solidFill>
                <a:latin typeface="Comic Sans MS" pitchFamily="66" charset="0"/>
              </a:rPr>
              <a:t>When </a:t>
            </a:r>
            <a:r>
              <a:rPr lang="en-GB" sz="1400" b="1" dirty="0">
                <a:solidFill>
                  <a:schemeClr val="accent6">
                    <a:lumMod val="75000"/>
                  </a:schemeClr>
                </a:solidFill>
                <a:latin typeface="Comic Sans MS" pitchFamily="66" charset="0"/>
              </a:rPr>
              <a:t>WHITE</a:t>
            </a:r>
            <a:r>
              <a:rPr lang="en-GB" sz="1400" dirty="0">
                <a:solidFill>
                  <a:schemeClr val="accent6">
                    <a:lumMod val="75000"/>
                  </a:schemeClr>
                </a:solidFill>
                <a:latin typeface="Comic Sans MS" pitchFamily="66" charset="0"/>
              </a:rPr>
              <a:t> is added to a </a:t>
            </a:r>
            <a:r>
              <a:rPr lang="en-GB" sz="1400" dirty="0" smtClean="0">
                <a:solidFill>
                  <a:schemeClr val="accent6">
                    <a:lumMod val="75000"/>
                  </a:schemeClr>
                </a:solidFill>
                <a:latin typeface="Comic Sans MS" pitchFamily="66" charset="0"/>
              </a:rPr>
              <a:t>colour, </a:t>
            </a:r>
          </a:p>
          <a:p>
            <a:r>
              <a:rPr lang="en-GB" sz="1400" dirty="0" smtClean="0">
                <a:solidFill>
                  <a:schemeClr val="accent6">
                    <a:lumMod val="75000"/>
                  </a:schemeClr>
                </a:solidFill>
                <a:latin typeface="Comic Sans MS" pitchFamily="66" charset="0"/>
              </a:rPr>
              <a:t>it </a:t>
            </a:r>
            <a:r>
              <a:rPr lang="en-GB" sz="1400" dirty="0">
                <a:solidFill>
                  <a:schemeClr val="accent6">
                    <a:lumMod val="75000"/>
                  </a:schemeClr>
                </a:solidFill>
                <a:latin typeface="Comic Sans MS" pitchFamily="66" charset="0"/>
              </a:rPr>
              <a:t>is called a </a:t>
            </a:r>
            <a:r>
              <a:rPr lang="en-GB" sz="1400" b="1" dirty="0">
                <a:solidFill>
                  <a:schemeClr val="accent6">
                    <a:lumMod val="75000"/>
                  </a:schemeClr>
                </a:solidFill>
                <a:latin typeface="Comic Sans MS" pitchFamily="66" charset="0"/>
              </a:rPr>
              <a:t>TINT</a:t>
            </a:r>
            <a:r>
              <a:rPr lang="en-GB" sz="1400" dirty="0">
                <a:solidFill>
                  <a:schemeClr val="accent6">
                    <a:lumMod val="75000"/>
                  </a:schemeClr>
                </a:solidFill>
                <a:latin typeface="Comic Sans MS" pitchFamily="66" charset="0"/>
              </a:rPr>
              <a:t> of that colour.</a:t>
            </a:r>
          </a:p>
          <a:p>
            <a:r>
              <a:rPr lang="en-GB" sz="1400" dirty="0">
                <a:solidFill>
                  <a:schemeClr val="accent6">
                    <a:lumMod val="75000"/>
                  </a:schemeClr>
                </a:solidFill>
                <a:latin typeface="Comic Sans MS" pitchFamily="66" charset="0"/>
              </a:rPr>
              <a:t>When </a:t>
            </a:r>
            <a:r>
              <a:rPr lang="en-GB" sz="1400" b="1" dirty="0">
                <a:solidFill>
                  <a:schemeClr val="accent6">
                    <a:lumMod val="75000"/>
                  </a:schemeClr>
                </a:solidFill>
                <a:latin typeface="Comic Sans MS" pitchFamily="66" charset="0"/>
              </a:rPr>
              <a:t>BLACK</a:t>
            </a:r>
            <a:r>
              <a:rPr lang="en-GB" sz="1400" dirty="0">
                <a:solidFill>
                  <a:schemeClr val="accent6">
                    <a:lumMod val="75000"/>
                  </a:schemeClr>
                </a:solidFill>
                <a:latin typeface="Comic Sans MS" pitchFamily="66" charset="0"/>
              </a:rPr>
              <a:t> is added to a </a:t>
            </a:r>
            <a:r>
              <a:rPr lang="en-GB" sz="1400" dirty="0" smtClean="0">
                <a:solidFill>
                  <a:schemeClr val="accent6">
                    <a:lumMod val="75000"/>
                  </a:schemeClr>
                </a:solidFill>
                <a:latin typeface="Comic Sans MS" pitchFamily="66" charset="0"/>
              </a:rPr>
              <a:t>colour, </a:t>
            </a:r>
          </a:p>
          <a:p>
            <a:r>
              <a:rPr lang="en-GB" sz="1400" dirty="0" smtClean="0">
                <a:solidFill>
                  <a:schemeClr val="accent6">
                    <a:lumMod val="75000"/>
                  </a:schemeClr>
                </a:solidFill>
                <a:latin typeface="Comic Sans MS" pitchFamily="66" charset="0"/>
              </a:rPr>
              <a:t>it </a:t>
            </a:r>
            <a:r>
              <a:rPr lang="en-GB" sz="1400" dirty="0">
                <a:solidFill>
                  <a:schemeClr val="accent6">
                    <a:lumMod val="75000"/>
                  </a:schemeClr>
                </a:solidFill>
                <a:latin typeface="Comic Sans MS" pitchFamily="66" charset="0"/>
              </a:rPr>
              <a:t>is called a </a:t>
            </a:r>
            <a:r>
              <a:rPr lang="en-GB" sz="1400" b="1" dirty="0">
                <a:solidFill>
                  <a:schemeClr val="accent6">
                    <a:lumMod val="75000"/>
                  </a:schemeClr>
                </a:solidFill>
                <a:latin typeface="Comic Sans MS" pitchFamily="66" charset="0"/>
              </a:rPr>
              <a:t>SHADE</a:t>
            </a:r>
            <a:r>
              <a:rPr lang="en-GB" sz="1400" dirty="0">
                <a:solidFill>
                  <a:schemeClr val="accent6">
                    <a:lumMod val="75000"/>
                  </a:schemeClr>
                </a:solidFill>
                <a:latin typeface="Comic Sans MS" pitchFamily="66" charset="0"/>
              </a:rPr>
              <a:t> of that colour.</a:t>
            </a:r>
          </a:p>
        </p:txBody>
      </p:sp>
      <p:grpSp>
        <p:nvGrpSpPr>
          <p:cNvPr id="50" name="Group 49"/>
          <p:cNvGrpSpPr/>
          <p:nvPr/>
        </p:nvGrpSpPr>
        <p:grpSpPr>
          <a:xfrm>
            <a:off x="5143504" y="5429264"/>
            <a:ext cx="2500330" cy="1015663"/>
            <a:chOff x="4286248" y="5429264"/>
            <a:chExt cx="2500330" cy="1015663"/>
          </a:xfrm>
        </p:grpSpPr>
        <p:sp>
          <p:nvSpPr>
            <p:cNvPr id="41" name="Oval 40"/>
            <p:cNvSpPr/>
            <p:nvPr/>
          </p:nvSpPr>
          <p:spPr>
            <a:xfrm>
              <a:off x="4286248" y="5429264"/>
              <a:ext cx="500066" cy="428628"/>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4286248" y="5929330"/>
              <a:ext cx="500066" cy="428628"/>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286512" y="5429264"/>
              <a:ext cx="500066" cy="428628"/>
            </a:xfrm>
            <a:prstGeom prst="ellipse">
              <a:avLst/>
            </a:prstGeom>
            <a:solidFill>
              <a:srgbClr val="A3D8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286512" y="5929330"/>
              <a:ext cx="500066" cy="428628"/>
            </a:xfrm>
            <a:prstGeom prst="ellipse">
              <a:avLst/>
            </a:prstGeom>
            <a:solidFill>
              <a:srgbClr val="003B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5286380" y="5429264"/>
              <a:ext cx="500066" cy="4286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5286380" y="5929330"/>
              <a:ext cx="500066" cy="42862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4857752" y="5429264"/>
              <a:ext cx="1143008" cy="1015663"/>
            </a:xfrm>
            <a:prstGeom prst="rect">
              <a:avLst/>
            </a:prstGeom>
            <a:noFill/>
          </p:spPr>
          <p:txBody>
            <a:bodyPr wrap="square" rtlCol="0">
              <a:spAutoFit/>
            </a:bodyPr>
            <a:lstStyle/>
            <a:p>
              <a:r>
                <a:rPr lang="en-GB" sz="2800" dirty="0" smtClean="0">
                  <a:solidFill>
                    <a:schemeClr val="accent6">
                      <a:lumMod val="75000"/>
                    </a:schemeClr>
                  </a:solidFill>
                  <a:latin typeface="Comic Sans MS" pitchFamily="66" charset="0"/>
                </a:rPr>
                <a:t>+</a:t>
              </a:r>
            </a:p>
            <a:p>
              <a:endParaRPr lang="en-GB" sz="100" dirty="0" smtClean="0">
                <a:solidFill>
                  <a:schemeClr val="accent6">
                    <a:lumMod val="75000"/>
                  </a:schemeClr>
                </a:solidFill>
                <a:latin typeface="Comic Sans MS" pitchFamily="66" charset="0"/>
              </a:endParaRPr>
            </a:p>
            <a:p>
              <a:endParaRPr lang="en-GB" sz="100" dirty="0" smtClean="0">
                <a:solidFill>
                  <a:schemeClr val="accent6">
                    <a:lumMod val="75000"/>
                  </a:schemeClr>
                </a:solidFill>
                <a:latin typeface="Comic Sans MS" pitchFamily="66" charset="0"/>
              </a:endParaRPr>
            </a:p>
            <a:p>
              <a:endParaRPr lang="en-GB" sz="100" dirty="0" smtClean="0">
                <a:solidFill>
                  <a:schemeClr val="accent6">
                    <a:lumMod val="75000"/>
                  </a:schemeClr>
                </a:solidFill>
                <a:latin typeface="Comic Sans MS" pitchFamily="66" charset="0"/>
              </a:endParaRPr>
            </a:p>
            <a:p>
              <a:endParaRPr lang="en-GB" sz="100" dirty="0" smtClean="0">
                <a:solidFill>
                  <a:schemeClr val="accent6">
                    <a:lumMod val="75000"/>
                  </a:schemeClr>
                </a:solidFill>
                <a:latin typeface="Comic Sans MS" pitchFamily="66" charset="0"/>
              </a:endParaRPr>
            </a:p>
            <a:p>
              <a:r>
                <a:rPr lang="en-GB" sz="2800" dirty="0" smtClean="0">
                  <a:solidFill>
                    <a:schemeClr val="accent6">
                      <a:lumMod val="75000"/>
                    </a:schemeClr>
                  </a:solidFill>
                  <a:latin typeface="Comic Sans MS" pitchFamily="66" charset="0"/>
                </a:rPr>
                <a:t>+</a:t>
              </a:r>
              <a:endParaRPr lang="en-GB" sz="2800" dirty="0">
                <a:solidFill>
                  <a:schemeClr val="accent6">
                    <a:lumMod val="75000"/>
                  </a:schemeClr>
                </a:solidFill>
                <a:latin typeface="Comic Sans MS" pitchFamily="66" charset="0"/>
              </a:endParaRPr>
            </a:p>
          </p:txBody>
        </p:sp>
        <p:sp>
          <p:nvSpPr>
            <p:cNvPr id="48" name="TextBox 47"/>
            <p:cNvSpPr txBox="1"/>
            <p:nvPr/>
          </p:nvSpPr>
          <p:spPr>
            <a:xfrm>
              <a:off x="5857884" y="5429264"/>
              <a:ext cx="428628" cy="1015663"/>
            </a:xfrm>
            <a:prstGeom prst="rect">
              <a:avLst/>
            </a:prstGeom>
            <a:noFill/>
          </p:spPr>
          <p:txBody>
            <a:bodyPr wrap="square" rtlCol="0">
              <a:spAutoFit/>
            </a:bodyPr>
            <a:lstStyle/>
            <a:p>
              <a:r>
                <a:rPr lang="en-GB" sz="2800" dirty="0" smtClean="0">
                  <a:solidFill>
                    <a:schemeClr val="accent6">
                      <a:lumMod val="75000"/>
                    </a:schemeClr>
                  </a:solidFill>
                  <a:latin typeface="Comic Sans MS" pitchFamily="66" charset="0"/>
                </a:rPr>
                <a:t>=</a:t>
              </a:r>
            </a:p>
            <a:p>
              <a:endParaRPr lang="en-GB" sz="100" dirty="0" smtClean="0">
                <a:solidFill>
                  <a:schemeClr val="accent6">
                    <a:lumMod val="75000"/>
                  </a:schemeClr>
                </a:solidFill>
                <a:latin typeface="Comic Sans MS" pitchFamily="66" charset="0"/>
              </a:endParaRPr>
            </a:p>
            <a:p>
              <a:endParaRPr lang="en-GB" sz="100" dirty="0" smtClean="0">
                <a:solidFill>
                  <a:schemeClr val="accent6">
                    <a:lumMod val="75000"/>
                  </a:schemeClr>
                </a:solidFill>
                <a:latin typeface="Comic Sans MS" pitchFamily="66" charset="0"/>
              </a:endParaRPr>
            </a:p>
            <a:p>
              <a:endParaRPr lang="en-GB" sz="100" dirty="0" smtClean="0">
                <a:solidFill>
                  <a:schemeClr val="accent6">
                    <a:lumMod val="75000"/>
                  </a:schemeClr>
                </a:solidFill>
                <a:latin typeface="Comic Sans MS" pitchFamily="66" charset="0"/>
              </a:endParaRPr>
            </a:p>
            <a:p>
              <a:endParaRPr lang="en-GB" sz="100" dirty="0" smtClean="0">
                <a:solidFill>
                  <a:schemeClr val="accent6">
                    <a:lumMod val="75000"/>
                  </a:schemeClr>
                </a:solidFill>
                <a:latin typeface="Comic Sans MS" pitchFamily="66" charset="0"/>
              </a:endParaRPr>
            </a:p>
            <a:p>
              <a:r>
                <a:rPr lang="en-GB" sz="2800" dirty="0" smtClean="0">
                  <a:solidFill>
                    <a:schemeClr val="accent6">
                      <a:lumMod val="75000"/>
                    </a:schemeClr>
                  </a:solidFill>
                  <a:latin typeface="Comic Sans MS" pitchFamily="66" charset="0"/>
                </a:rPr>
                <a:t>=</a:t>
              </a:r>
              <a:endParaRPr lang="en-GB" sz="2800" dirty="0">
                <a:solidFill>
                  <a:schemeClr val="accent6">
                    <a:lumMod val="75000"/>
                  </a:schemeClr>
                </a:solidFill>
                <a:latin typeface="Comic Sans MS" pitchFamily="66" charset="0"/>
              </a:endParaRPr>
            </a:p>
          </p:txBody>
        </p:sp>
      </p:grpSp>
      <p:sp>
        <p:nvSpPr>
          <p:cNvPr id="49" name="TextBox 48"/>
          <p:cNvSpPr txBox="1"/>
          <p:nvPr/>
        </p:nvSpPr>
        <p:spPr>
          <a:xfrm>
            <a:off x="4643438" y="5572140"/>
            <a:ext cx="714380" cy="338554"/>
          </a:xfrm>
          <a:prstGeom prst="rect">
            <a:avLst/>
          </a:prstGeom>
          <a:noFill/>
        </p:spPr>
        <p:txBody>
          <a:bodyPr wrap="square" rtlCol="0">
            <a:spAutoFit/>
          </a:bodyPr>
          <a:lstStyle/>
          <a:p>
            <a:r>
              <a:rPr lang="en-GB" sz="1600" dirty="0" err="1" smtClean="0">
                <a:solidFill>
                  <a:schemeClr val="accent6">
                    <a:lumMod val="75000"/>
                  </a:schemeClr>
                </a:solidFill>
                <a:latin typeface="Comic Sans MS" pitchFamily="66" charset="0"/>
              </a:rPr>
              <a:t>eg</a:t>
            </a:r>
            <a:endParaRPr lang="en-GB" sz="1600"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00108"/>
            <a:ext cx="8501122" cy="5469702"/>
          </a:xfrm>
          <a:prstGeom prst="rect">
            <a:avLst/>
          </a:prstGeom>
          <a:ln>
            <a:noFill/>
          </a:ln>
        </p:spPr>
        <p:txBody>
          <a:bodyPr wrap="square">
            <a:spAutoFit/>
          </a:bodyPr>
          <a:lstStyle/>
          <a:p>
            <a:pPr>
              <a:lnSpc>
                <a:spcPct val="96000"/>
              </a:lnSpc>
            </a:pPr>
            <a:r>
              <a:rPr lang="en-US" sz="1600" dirty="0" smtClean="0">
                <a:solidFill>
                  <a:schemeClr val="accent6">
                    <a:lumMod val="75000"/>
                  </a:schemeClr>
                </a:solidFill>
                <a:latin typeface="Comic Sans MS" pitchFamily="66" charset="0"/>
              </a:rPr>
              <a:t>Colour selection for a product is guided by the function of the </a:t>
            </a:r>
          </a:p>
          <a:p>
            <a:pPr>
              <a:lnSpc>
                <a:spcPct val="96000"/>
              </a:lnSpc>
            </a:pPr>
            <a:r>
              <a:rPr lang="en-US" sz="1600" dirty="0" smtClean="0">
                <a:solidFill>
                  <a:schemeClr val="accent6">
                    <a:lumMod val="75000"/>
                  </a:schemeClr>
                </a:solidFill>
                <a:latin typeface="Comic Sans MS" pitchFamily="66" charset="0"/>
              </a:rPr>
              <a:t>product, the environment in which the product will be used </a:t>
            </a:r>
          </a:p>
          <a:p>
            <a:pPr>
              <a:lnSpc>
                <a:spcPct val="96000"/>
              </a:lnSpc>
            </a:pPr>
            <a:r>
              <a:rPr lang="en-US" sz="1600" dirty="0" smtClean="0">
                <a:solidFill>
                  <a:schemeClr val="accent6">
                    <a:lumMod val="75000"/>
                  </a:schemeClr>
                </a:solidFill>
                <a:latin typeface="Comic Sans MS" pitchFamily="66" charset="0"/>
              </a:rPr>
              <a:t>and the market for which the product is intended.</a:t>
            </a:r>
          </a:p>
          <a:p>
            <a:pPr algn="just">
              <a:lnSpc>
                <a:spcPct val="96000"/>
              </a:lnSpc>
            </a:pPr>
            <a:endParaRPr lang="en-US" sz="1600" dirty="0" smtClean="0">
              <a:solidFill>
                <a:schemeClr val="accent6">
                  <a:lumMod val="75000"/>
                </a:schemeClr>
              </a:solidFill>
              <a:latin typeface="Comic Sans MS" pitchFamily="66" charset="0"/>
            </a:endParaRPr>
          </a:p>
          <a:p>
            <a:pPr>
              <a:lnSpc>
                <a:spcPct val="150000"/>
              </a:lnSpc>
            </a:pPr>
            <a:r>
              <a:rPr lang="en-US" sz="1600" dirty="0" smtClean="0">
                <a:solidFill>
                  <a:schemeClr val="accent6">
                    <a:lumMod val="75000"/>
                  </a:schemeClr>
                </a:solidFill>
                <a:latin typeface="Comic Sans MS" pitchFamily="66" charset="0"/>
              </a:rPr>
              <a:t>Red:	</a:t>
            </a:r>
            <a:r>
              <a:rPr lang="en-US" sz="1600" i="1" dirty="0" smtClean="0">
                <a:solidFill>
                  <a:schemeClr val="accent6">
                    <a:lumMod val="75000"/>
                  </a:schemeClr>
                </a:solidFill>
                <a:latin typeface="Comic Sans MS" pitchFamily="66" charset="0"/>
              </a:rPr>
              <a:t>Great power of attraction.  Hot, bold, exciting, festive, passionate and 	positive. Can be associated with rage, aggression, danger, courage and speed.</a:t>
            </a:r>
          </a:p>
          <a:p>
            <a:pPr>
              <a:lnSpc>
                <a:spcPct val="150000"/>
              </a:lnSpc>
            </a:pPr>
            <a:r>
              <a:rPr lang="en-US" sz="1600" dirty="0" smtClean="0">
                <a:solidFill>
                  <a:schemeClr val="accent6">
                    <a:lumMod val="75000"/>
                  </a:schemeClr>
                </a:solidFill>
                <a:latin typeface="Comic Sans MS" pitchFamily="66" charset="0"/>
              </a:rPr>
              <a:t>Yellow:   	</a:t>
            </a:r>
            <a:r>
              <a:rPr lang="en-US" sz="1600" i="1" dirty="0" smtClean="0">
                <a:solidFill>
                  <a:schemeClr val="accent6">
                    <a:lumMod val="75000"/>
                  </a:schemeClr>
                </a:solidFill>
                <a:latin typeface="Comic Sans MS" pitchFamily="66" charset="0"/>
              </a:rPr>
              <a:t>Most easily seen, luminous, bright, pleasant, happy, sunny, lively and cheerful.</a:t>
            </a:r>
          </a:p>
          <a:p>
            <a:pPr>
              <a:lnSpc>
                <a:spcPct val="150000"/>
              </a:lnSpc>
            </a:pPr>
            <a:r>
              <a:rPr lang="en-US" sz="1600" dirty="0" smtClean="0">
                <a:solidFill>
                  <a:schemeClr val="accent6">
                    <a:lumMod val="75000"/>
                  </a:schemeClr>
                </a:solidFill>
                <a:latin typeface="Comic Sans MS" pitchFamily="66" charset="0"/>
              </a:rPr>
              <a:t>Blue:       </a:t>
            </a:r>
            <a:r>
              <a:rPr lang="en-US" sz="1600" i="1" dirty="0" smtClean="0">
                <a:solidFill>
                  <a:schemeClr val="accent6">
                    <a:lumMod val="75000"/>
                  </a:schemeClr>
                </a:solidFill>
                <a:latin typeface="Comic Sans MS" pitchFamily="66" charset="0"/>
              </a:rPr>
              <a:t>Formal, cool, sophisticated, aristocratic, serene, passive, elegant and reliable. </a:t>
            </a:r>
            <a:endParaRPr lang="en-US" sz="1600" dirty="0" smtClean="0">
              <a:solidFill>
                <a:schemeClr val="accent6">
                  <a:lumMod val="75000"/>
                </a:schemeClr>
              </a:solidFill>
              <a:latin typeface="Comic Sans MS" pitchFamily="66" charset="0"/>
            </a:endParaRPr>
          </a:p>
          <a:p>
            <a:pPr>
              <a:lnSpc>
                <a:spcPct val="150000"/>
              </a:lnSpc>
            </a:pPr>
            <a:r>
              <a:rPr lang="en-US" sz="1600" dirty="0" smtClean="0">
                <a:solidFill>
                  <a:schemeClr val="accent6">
                    <a:lumMod val="75000"/>
                  </a:schemeClr>
                </a:solidFill>
                <a:latin typeface="Comic Sans MS" pitchFamily="66" charset="0"/>
              </a:rPr>
              <a:t>Orange:  </a:t>
            </a:r>
            <a:r>
              <a:rPr lang="en-US" sz="1600" i="1" dirty="0" smtClean="0">
                <a:solidFill>
                  <a:schemeClr val="accent6">
                    <a:lumMod val="75000"/>
                  </a:schemeClr>
                </a:solidFill>
                <a:latin typeface="Comic Sans MS" pitchFamily="66" charset="0"/>
              </a:rPr>
              <a:t>Sunny, cheerful, warm and happy. </a:t>
            </a:r>
          </a:p>
          <a:p>
            <a:pPr>
              <a:lnSpc>
                <a:spcPct val="150000"/>
              </a:lnSpc>
            </a:pPr>
            <a:r>
              <a:rPr lang="en-US" sz="1600" dirty="0" smtClean="0">
                <a:solidFill>
                  <a:schemeClr val="accent6">
                    <a:lumMod val="75000"/>
                  </a:schemeClr>
                </a:solidFill>
                <a:latin typeface="Comic Sans MS" pitchFamily="66" charset="0"/>
              </a:rPr>
              <a:t>Green:    	</a:t>
            </a:r>
            <a:r>
              <a:rPr lang="en-US" sz="1600" i="1" dirty="0" smtClean="0">
                <a:solidFill>
                  <a:schemeClr val="accent6">
                    <a:lumMod val="75000"/>
                  </a:schemeClr>
                </a:solidFill>
                <a:latin typeface="Comic Sans MS" pitchFamily="66" charset="0"/>
              </a:rPr>
              <a:t>Restful, fresh, cool, soothing, natural and informal.</a:t>
            </a:r>
            <a:endParaRPr lang="en-US" sz="1600" dirty="0" smtClean="0">
              <a:solidFill>
                <a:schemeClr val="accent6">
                  <a:lumMod val="75000"/>
                </a:schemeClr>
              </a:solidFill>
              <a:latin typeface="Comic Sans MS" pitchFamily="66" charset="0"/>
            </a:endParaRPr>
          </a:p>
          <a:p>
            <a:pPr>
              <a:lnSpc>
                <a:spcPct val="150000"/>
              </a:lnSpc>
            </a:pPr>
            <a:r>
              <a:rPr lang="en-US" sz="1600" dirty="0" smtClean="0">
                <a:solidFill>
                  <a:schemeClr val="accent6">
                    <a:lumMod val="75000"/>
                  </a:schemeClr>
                </a:solidFill>
                <a:latin typeface="Comic Sans MS" pitchFamily="66" charset="0"/>
              </a:rPr>
              <a:t>Violet:    	 </a:t>
            </a:r>
            <a:r>
              <a:rPr lang="en-US" sz="1600" i="1" dirty="0" smtClean="0">
                <a:solidFill>
                  <a:schemeClr val="accent6">
                    <a:lumMod val="75000"/>
                  </a:schemeClr>
                </a:solidFill>
                <a:latin typeface="Comic Sans MS" pitchFamily="66" charset="0"/>
              </a:rPr>
              <a:t>Rich, pompous, impressive and regal. Cool, negative, retiring subdued and 	solemn.</a:t>
            </a:r>
            <a:endParaRPr lang="en-US" sz="1600" dirty="0" smtClean="0">
              <a:solidFill>
                <a:schemeClr val="accent6">
                  <a:lumMod val="75000"/>
                </a:schemeClr>
              </a:solidFill>
              <a:latin typeface="Comic Sans MS" pitchFamily="66" charset="0"/>
            </a:endParaRPr>
          </a:p>
          <a:p>
            <a:pPr>
              <a:lnSpc>
                <a:spcPct val="150000"/>
              </a:lnSpc>
            </a:pPr>
            <a:r>
              <a:rPr lang="en-US" sz="1600" dirty="0" smtClean="0">
                <a:solidFill>
                  <a:schemeClr val="accent6">
                    <a:lumMod val="75000"/>
                  </a:schemeClr>
                </a:solidFill>
                <a:latin typeface="Comic Sans MS" pitchFamily="66" charset="0"/>
              </a:rPr>
              <a:t>Grey:      	</a:t>
            </a:r>
            <a:r>
              <a:rPr lang="en-US" sz="1600" i="1" dirty="0" smtClean="0">
                <a:solidFill>
                  <a:schemeClr val="accent6">
                    <a:lumMod val="75000"/>
                  </a:schemeClr>
                </a:solidFill>
                <a:latin typeface="Comic Sans MS" pitchFamily="66" charset="0"/>
              </a:rPr>
              <a:t>Neutral, sedate, dignified and inconspicuous.</a:t>
            </a:r>
          </a:p>
          <a:p>
            <a:pPr>
              <a:lnSpc>
                <a:spcPct val="150000"/>
              </a:lnSpc>
            </a:pPr>
            <a:r>
              <a:rPr lang="en-US" sz="1600" dirty="0" smtClean="0">
                <a:solidFill>
                  <a:schemeClr val="accent6">
                    <a:lumMod val="75000"/>
                  </a:schemeClr>
                </a:solidFill>
                <a:latin typeface="Comic Sans MS" pitchFamily="66" charset="0"/>
              </a:rPr>
              <a:t>White:    	</a:t>
            </a:r>
            <a:r>
              <a:rPr lang="en-US" sz="1600" i="1" dirty="0" smtClean="0">
                <a:solidFill>
                  <a:schemeClr val="accent6">
                    <a:lumMod val="75000"/>
                  </a:schemeClr>
                </a:solidFill>
                <a:latin typeface="Comic Sans MS" pitchFamily="66" charset="0"/>
              </a:rPr>
              <a:t>Luminous, positive, light delicate and clean.</a:t>
            </a:r>
          </a:p>
          <a:p>
            <a:pPr>
              <a:lnSpc>
                <a:spcPct val="150000"/>
              </a:lnSpc>
            </a:pPr>
            <a:r>
              <a:rPr lang="en-US" sz="1600" dirty="0" smtClean="0">
                <a:solidFill>
                  <a:schemeClr val="accent6">
                    <a:lumMod val="75000"/>
                  </a:schemeClr>
                </a:solidFill>
                <a:latin typeface="Comic Sans MS" pitchFamily="66" charset="0"/>
              </a:rPr>
              <a:t>Black:     	</a:t>
            </a:r>
            <a:r>
              <a:rPr lang="en-US" sz="1600" i="1" dirty="0" smtClean="0">
                <a:solidFill>
                  <a:schemeClr val="accent6">
                    <a:lumMod val="75000"/>
                  </a:schemeClr>
                </a:solidFill>
                <a:latin typeface="Comic Sans MS" pitchFamily="66" charset="0"/>
              </a:rPr>
              <a:t>Subdued, solemn and profound,</a:t>
            </a:r>
          </a:p>
          <a:p>
            <a:pPr>
              <a:lnSpc>
                <a:spcPct val="150000"/>
              </a:lnSpc>
            </a:pPr>
            <a:r>
              <a:rPr lang="en-US" sz="1600" dirty="0" smtClean="0">
                <a:solidFill>
                  <a:schemeClr val="accent6">
                    <a:lumMod val="75000"/>
                  </a:schemeClr>
                </a:solidFill>
                <a:latin typeface="Comic Sans MS" pitchFamily="66" charset="0"/>
              </a:rPr>
              <a:t>Brown:   	</a:t>
            </a:r>
            <a:r>
              <a:rPr lang="en-US" sz="1600" i="1" dirty="0" smtClean="0">
                <a:solidFill>
                  <a:schemeClr val="accent6">
                    <a:lumMod val="75000"/>
                  </a:schemeClr>
                </a:solidFill>
                <a:latin typeface="Comic Sans MS" pitchFamily="66" charset="0"/>
              </a:rPr>
              <a:t>Safe, reliable and earthy natural.</a:t>
            </a:r>
            <a:endParaRPr lang="en-US" sz="1600" i="1" dirty="0">
              <a:solidFill>
                <a:schemeClr val="accent6">
                  <a:lumMod val="75000"/>
                </a:schemeClr>
              </a:solidFill>
              <a:latin typeface="Comic Sans MS" pitchFamily="66" charset="0"/>
            </a:endParaRPr>
          </a:p>
        </p:txBody>
      </p:sp>
      <p:sp>
        <p:nvSpPr>
          <p:cNvPr id="3" name="TextBox 2"/>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Colour and its meaning</a:t>
            </a:r>
            <a:endParaRPr lang="en-GB" sz="2800" b="1" u="sng"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428596" y="928670"/>
            <a:ext cx="3461891" cy="523220"/>
          </a:xfrm>
          <a:prstGeom prst="rect">
            <a:avLst/>
          </a:prstGeom>
          <a:noFill/>
          <a:ln w="9525">
            <a:noFill/>
            <a:miter lim="800000"/>
            <a:headEnd/>
            <a:tailEnd/>
          </a:ln>
          <a:effectLst/>
        </p:spPr>
        <p:txBody>
          <a:bodyPr wrap="square">
            <a:spAutoFit/>
          </a:bodyPr>
          <a:lstStyle/>
          <a:p>
            <a:pPr>
              <a:spcBef>
                <a:spcPct val="50000"/>
              </a:spcBef>
            </a:pPr>
            <a:r>
              <a:rPr lang="en-GB" sz="1400" dirty="0">
                <a:solidFill>
                  <a:schemeClr val="accent5">
                    <a:lumMod val="75000"/>
                  </a:schemeClr>
                </a:solidFill>
                <a:latin typeface="Comic Sans MS" pitchFamily="66" charset="0"/>
              </a:rPr>
              <a:t>Tone is the term used to describe how weak or strong a colour is.</a:t>
            </a:r>
          </a:p>
        </p:txBody>
      </p:sp>
      <p:grpSp>
        <p:nvGrpSpPr>
          <p:cNvPr id="10" name="Group 16"/>
          <p:cNvGrpSpPr>
            <a:grpSpLocks/>
          </p:cNvGrpSpPr>
          <p:nvPr/>
        </p:nvGrpSpPr>
        <p:grpSpPr bwMode="auto">
          <a:xfrm>
            <a:off x="4357686" y="642918"/>
            <a:ext cx="4144773" cy="1712708"/>
            <a:chOff x="2608" y="391"/>
            <a:chExt cx="2721" cy="1224"/>
          </a:xfrm>
        </p:grpSpPr>
        <p:grpSp>
          <p:nvGrpSpPr>
            <p:cNvPr id="13" name="Group 12"/>
            <p:cNvGrpSpPr>
              <a:grpSpLocks/>
            </p:cNvGrpSpPr>
            <p:nvPr/>
          </p:nvGrpSpPr>
          <p:grpSpPr bwMode="auto">
            <a:xfrm>
              <a:off x="2608" y="391"/>
              <a:ext cx="2721" cy="544"/>
              <a:chOff x="2608" y="391"/>
              <a:chExt cx="2721" cy="544"/>
            </a:xfrm>
          </p:grpSpPr>
          <p:sp>
            <p:nvSpPr>
              <p:cNvPr id="17" name="Rectangle 7"/>
              <p:cNvSpPr>
                <a:spLocks noChangeArrowheads="1"/>
              </p:cNvSpPr>
              <p:nvPr/>
            </p:nvSpPr>
            <p:spPr bwMode="auto">
              <a:xfrm>
                <a:off x="2608" y="391"/>
                <a:ext cx="544" cy="544"/>
              </a:xfrm>
              <a:prstGeom prst="rect">
                <a:avLst/>
              </a:prstGeom>
              <a:solidFill>
                <a:srgbClr val="CCECFF"/>
              </a:solidFill>
              <a:ln w="9525">
                <a:noFill/>
                <a:miter lim="800000"/>
                <a:headEnd/>
                <a:tailEnd/>
              </a:ln>
              <a:effectLst/>
            </p:spPr>
            <p:txBody>
              <a:bodyPr wrap="none" anchor="ctr"/>
              <a:lstStyle/>
              <a:p>
                <a:pPr algn="ctr"/>
                <a:endParaRPr lang="en-US">
                  <a:solidFill>
                    <a:srgbClr val="CCECFF"/>
                  </a:solidFill>
                </a:endParaRPr>
              </a:p>
            </p:txBody>
          </p:sp>
          <p:sp>
            <p:nvSpPr>
              <p:cNvPr id="18" name="Rectangle 8"/>
              <p:cNvSpPr>
                <a:spLocks noChangeArrowheads="1"/>
              </p:cNvSpPr>
              <p:nvPr/>
            </p:nvSpPr>
            <p:spPr bwMode="auto">
              <a:xfrm>
                <a:off x="4785" y="391"/>
                <a:ext cx="544" cy="544"/>
              </a:xfrm>
              <a:prstGeom prst="rect">
                <a:avLst/>
              </a:prstGeom>
              <a:solidFill>
                <a:srgbClr val="3333FF"/>
              </a:solidFill>
              <a:ln w="9525">
                <a:noFill/>
                <a:miter lim="800000"/>
                <a:headEnd/>
                <a:tailEnd/>
              </a:ln>
              <a:effectLst/>
            </p:spPr>
            <p:txBody>
              <a:bodyPr wrap="none" anchor="ctr"/>
              <a:lstStyle/>
              <a:p>
                <a:endParaRPr lang="en-GB"/>
              </a:p>
            </p:txBody>
          </p:sp>
          <p:sp>
            <p:nvSpPr>
              <p:cNvPr id="19" name="Rectangle 9"/>
              <p:cNvSpPr>
                <a:spLocks noChangeArrowheads="1"/>
              </p:cNvSpPr>
              <p:nvPr/>
            </p:nvSpPr>
            <p:spPr bwMode="auto">
              <a:xfrm>
                <a:off x="4241" y="391"/>
                <a:ext cx="544" cy="544"/>
              </a:xfrm>
              <a:prstGeom prst="rect">
                <a:avLst/>
              </a:prstGeom>
              <a:solidFill>
                <a:srgbClr val="3366FF"/>
              </a:solidFill>
              <a:ln w="9525">
                <a:noFill/>
                <a:miter lim="800000"/>
                <a:headEnd/>
                <a:tailEnd/>
              </a:ln>
              <a:effectLst/>
            </p:spPr>
            <p:txBody>
              <a:bodyPr wrap="none" anchor="ctr"/>
              <a:lstStyle/>
              <a:p>
                <a:endParaRPr lang="en-GB"/>
              </a:p>
            </p:txBody>
          </p:sp>
          <p:sp>
            <p:nvSpPr>
              <p:cNvPr id="20" name="Rectangle 10"/>
              <p:cNvSpPr>
                <a:spLocks noChangeArrowheads="1"/>
              </p:cNvSpPr>
              <p:nvPr/>
            </p:nvSpPr>
            <p:spPr bwMode="auto">
              <a:xfrm>
                <a:off x="3696" y="391"/>
                <a:ext cx="544" cy="544"/>
              </a:xfrm>
              <a:prstGeom prst="rect">
                <a:avLst/>
              </a:prstGeom>
              <a:solidFill>
                <a:srgbClr val="6699FF"/>
              </a:solidFill>
              <a:ln w="9525">
                <a:noFill/>
                <a:miter lim="800000"/>
                <a:headEnd/>
                <a:tailEnd/>
              </a:ln>
              <a:effectLst/>
            </p:spPr>
            <p:txBody>
              <a:bodyPr wrap="none" anchor="ctr"/>
              <a:lstStyle/>
              <a:p>
                <a:endParaRPr lang="en-GB"/>
              </a:p>
            </p:txBody>
          </p:sp>
          <p:sp>
            <p:nvSpPr>
              <p:cNvPr id="21" name="Rectangle 11"/>
              <p:cNvSpPr>
                <a:spLocks noChangeArrowheads="1"/>
              </p:cNvSpPr>
              <p:nvPr/>
            </p:nvSpPr>
            <p:spPr bwMode="auto">
              <a:xfrm>
                <a:off x="3152" y="391"/>
                <a:ext cx="544" cy="544"/>
              </a:xfrm>
              <a:prstGeom prst="rect">
                <a:avLst/>
              </a:prstGeom>
              <a:solidFill>
                <a:srgbClr val="99CCFF"/>
              </a:solidFill>
              <a:ln w="9525">
                <a:noFill/>
                <a:miter lim="800000"/>
                <a:headEnd/>
                <a:tailEnd/>
              </a:ln>
              <a:effectLst/>
            </p:spPr>
            <p:txBody>
              <a:bodyPr wrap="none" anchor="ctr"/>
              <a:lstStyle/>
              <a:p>
                <a:pPr algn="ctr"/>
                <a:endParaRPr lang="en-US">
                  <a:solidFill>
                    <a:srgbClr val="99CCFF"/>
                  </a:solidFill>
                </a:endParaRPr>
              </a:p>
            </p:txBody>
          </p:sp>
        </p:grpSp>
        <p:sp>
          <p:nvSpPr>
            <p:cNvPr id="14" name="Rectangle 13"/>
            <p:cNvSpPr>
              <a:spLocks noChangeArrowheads="1"/>
            </p:cNvSpPr>
            <p:nvPr/>
          </p:nvSpPr>
          <p:spPr bwMode="auto">
            <a:xfrm>
              <a:off x="2608" y="1071"/>
              <a:ext cx="2721" cy="544"/>
            </a:xfrm>
            <a:prstGeom prst="rect">
              <a:avLst/>
            </a:prstGeom>
            <a:gradFill rotWithShape="1">
              <a:gsLst>
                <a:gs pos="0">
                  <a:srgbClr val="CCECFF"/>
                </a:gs>
                <a:gs pos="100000">
                  <a:srgbClr val="3333FF"/>
                </a:gs>
              </a:gsLst>
              <a:lin ang="0" scaled="1"/>
            </a:gradFill>
            <a:ln w="9525">
              <a:noFill/>
              <a:miter lim="800000"/>
              <a:headEnd/>
              <a:tailEnd/>
            </a:ln>
            <a:effectLst/>
          </p:spPr>
          <p:txBody>
            <a:bodyPr wrap="none" anchor="ctr"/>
            <a:lstStyle/>
            <a:p>
              <a:endParaRPr lang="en-GB"/>
            </a:p>
          </p:txBody>
        </p:sp>
        <p:sp>
          <p:nvSpPr>
            <p:cNvPr id="15" name="Text Box 14"/>
            <p:cNvSpPr txBox="1">
              <a:spLocks noChangeArrowheads="1"/>
            </p:cNvSpPr>
            <p:nvPr/>
          </p:nvSpPr>
          <p:spPr bwMode="auto">
            <a:xfrm>
              <a:off x="3243" y="568"/>
              <a:ext cx="1406" cy="231"/>
            </a:xfrm>
            <a:prstGeom prst="rect">
              <a:avLst/>
            </a:prstGeom>
            <a:noFill/>
            <a:ln w="9525">
              <a:noFill/>
              <a:miter lim="800000"/>
              <a:headEnd/>
              <a:tailEnd/>
            </a:ln>
            <a:effectLst/>
          </p:spPr>
          <p:txBody>
            <a:bodyPr>
              <a:spAutoFit/>
            </a:bodyPr>
            <a:lstStyle/>
            <a:p>
              <a:pPr algn="ctr">
                <a:spcBef>
                  <a:spcPct val="50000"/>
                </a:spcBef>
              </a:pPr>
              <a:r>
                <a:rPr lang="en-GB" dirty="0">
                  <a:latin typeface="Comic Sans MS" pitchFamily="66" charset="0"/>
                </a:rPr>
                <a:t>Five Flat Tones</a:t>
              </a:r>
            </a:p>
          </p:txBody>
        </p:sp>
        <p:sp>
          <p:nvSpPr>
            <p:cNvPr id="16" name="Text Box 15"/>
            <p:cNvSpPr txBox="1">
              <a:spLocks noChangeArrowheads="1"/>
            </p:cNvSpPr>
            <p:nvPr/>
          </p:nvSpPr>
          <p:spPr bwMode="auto">
            <a:xfrm>
              <a:off x="3243" y="1207"/>
              <a:ext cx="1406" cy="231"/>
            </a:xfrm>
            <a:prstGeom prst="rect">
              <a:avLst/>
            </a:prstGeom>
            <a:noFill/>
            <a:ln w="9525">
              <a:noFill/>
              <a:miter lim="800000"/>
              <a:headEnd/>
              <a:tailEnd/>
            </a:ln>
            <a:effectLst/>
          </p:spPr>
          <p:txBody>
            <a:bodyPr>
              <a:spAutoFit/>
            </a:bodyPr>
            <a:lstStyle/>
            <a:p>
              <a:pPr algn="ctr">
                <a:spcBef>
                  <a:spcPct val="50000"/>
                </a:spcBef>
              </a:pPr>
              <a:r>
                <a:rPr lang="en-GB">
                  <a:latin typeface="Comic Sans MS" pitchFamily="66" charset="0"/>
                </a:rPr>
                <a:t>Graded Tone</a:t>
              </a:r>
            </a:p>
          </p:txBody>
        </p:sp>
      </p:grpSp>
      <p:sp>
        <p:nvSpPr>
          <p:cNvPr id="23" name="Text Box 21"/>
          <p:cNvSpPr txBox="1">
            <a:spLocks noChangeArrowheads="1"/>
          </p:cNvSpPr>
          <p:nvPr/>
        </p:nvSpPr>
        <p:spPr bwMode="auto">
          <a:xfrm>
            <a:off x="428596" y="3214686"/>
            <a:ext cx="5219700" cy="523220"/>
          </a:xfrm>
          <a:prstGeom prst="rect">
            <a:avLst/>
          </a:prstGeom>
          <a:noFill/>
          <a:ln w="9525">
            <a:noFill/>
            <a:miter lim="800000"/>
            <a:headEnd/>
            <a:tailEnd/>
          </a:ln>
          <a:effectLst/>
        </p:spPr>
        <p:txBody>
          <a:bodyPr>
            <a:spAutoFit/>
          </a:bodyPr>
          <a:lstStyle/>
          <a:p>
            <a:pPr>
              <a:spcBef>
                <a:spcPct val="50000"/>
              </a:spcBef>
            </a:pPr>
            <a:r>
              <a:rPr lang="en-GB" sz="1400" dirty="0">
                <a:solidFill>
                  <a:schemeClr val="accent5">
                    <a:lumMod val="75000"/>
                  </a:schemeClr>
                </a:solidFill>
                <a:latin typeface="Comic Sans MS" pitchFamily="66" charset="0"/>
              </a:rPr>
              <a:t>Surface tones on 3D objects change depending on the way light falls on the surface</a:t>
            </a:r>
          </a:p>
        </p:txBody>
      </p:sp>
      <p:pic>
        <p:nvPicPr>
          <p:cNvPr id="26" name="Picture 35" descr="sg course notes p41c"/>
          <p:cNvPicPr>
            <a:picLocks noChangeAspect="1" noChangeArrowheads="1"/>
          </p:cNvPicPr>
          <p:nvPr/>
        </p:nvPicPr>
        <p:blipFill>
          <a:blip r:embed="rId2"/>
          <a:srcRect l="9299" t="14241" r="59692" b="36969"/>
          <a:stretch>
            <a:fillRect/>
          </a:stretch>
        </p:blipFill>
        <p:spPr bwMode="auto">
          <a:xfrm>
            <a:off x="412735" y="4071942"/>
            <a:ext cx="2016125" cy="1728788"/>
          </a:xfrm>
          <a:prstGeom prst="rect">
            <a:avLst/>
          </a:prstGeom>
          <a:noFill/>
        </p:spPr>
      </p:pic>
      <p:pic>
        <p:nvPicPr>
          <p:cNvPr id="27" name="Picture 36" descr="sg course notes p41c"/>
          <p:cNvPicPr>
            <a:picLocks noChangeAspect="1" noChangeArrowheads="1"/>
          </p:cNvPicPr>
          <p:nvPr/>
        </p:nvPicPr>
        <p:blipFill>
          <a:blip r:embed="rId2"/>
          <a:srcRect l="60478" t="14241" r="13162" b="35480"/>
          <a:stretch>
            <a:fillRect/>
          </a:stretch>
        </p:blipFill>
        <p:spPr bwMode="auto">
          <a:xfrm>
            <a:off x="4500563" y="3929066"/>
            <a:ext cx="2008188" cy="2087563"/>
          </a:xfrm>
          <a:prstGeom prst="rect">
            <a:avLst/>
          </a:prstGeom>
          <a:noFill/>
        </p:spPr>
      </p:pic>
      <p:sp>
        <p:nvSpPr>
          <p:cNvPr id="28" name="Text Box 37"/>
          <p:cNvSpPr txBox="1">
            <a:spLocks noChangeArrowheads="1"/>
          </p:cNvSpPr>
          <p:nvPr/>
        </p:nvSpPr>
        <p:spPr bwMode="auto">
          <a:xfrm>
            <a:off x="2357423" y="4042010"/>
            <a:ext cx="1857388" cy="1600438"/>
          </a:xfrm>
          <a:prstGeom prst="rect">
            <a:avLst/>
          </a:prstGeom>
          <a:noFill/>
          <a:ln w="9525">
            <a:noFill/>
            <a:miter lim="800000"/>
            <a:headEnd/>
            <a:tailEnd/>
          </a:ln>
          <a:effectLst/>
        </p:spPr>
        <p:txBody>
          <a:bodyPr wrap="square">
            <a:spAutoFit/>
          </a:bodyPr>
          <a:lstStyle/>
          <a:p>
            <a:pPr>
              <a:spcBef>
                <a:spcPct val="50000"/>
              </a:spcBef>
            </a:pPr>
            <a:r>
              <a:rPr lang="en-GB" sz="1400" dirty="0">
                <a:solidFill>
                  <a:schemeClr val="accent5">
                    <a:lumMod val="75000"/>
                  </a:schemeClr>
                </a:solidFill>
                <a:latin typeface="Comic Sans MS" pitchFamily="66" charset="0"/>
              </a:rPr>
              <a:t>On flat sided objects the surface facing the light source in pale, while the opposite surface is dark or strong.</a:t>
            </a:r>
          </a:p>
        </p:txBody>
      </p:sp>
      <p:sp>
        <p:nvSpPr>
          <p:cNvPr id="29" name="Text Box 38"/>
          <p:cNvSpPr txBox="1">
            <a:spLocks noChangeArrowheads="1"/>
          </p:cNvSpPr>
          <p:nvPr/>
        </p:nvSpPr>
        <p:spPr bwMode="auto">
          <a:xfrm>
            <a:off x="6516689" y="4044269"/>
            <a:ext cx="2270154" cy="1600438"/>
          </a:xfrm>
          <a:prstGeom prst="rect">
            <a:avLst/>
          </a:prstGeom>
          <a:noFill/>
          <a:ln w="9525">
            <a:noFill/>
            <a:miter lim="800000"/>
            <a:headEnd/>
            <a:tailEnd/>
          </a:ln>
          <a:effectLst/>
        </p:spPr>
        <p:txBody>
          <a:bodyPr wrap="square">
            <a:spAutoFit/>
          </a:bodyPr>
          <a:lstStyle/>
          <a:p>
            <a:pPr>
              <a:spcBef>
                <a:spcPct val="50000"/>
              </a:spcBef>
            </a:pPr>
            <a:r>
              <a:rPr lang="en-GB" sz="1400" dirty="0">
                <a:solidFill>
                  <a:schemeClr val="accent5">
                    <a:lumMod val="75000"/>
                  </a:schemeClr>
                </a:solidFill>
                <a:latin typeface="Comic Sans MS" pitchFamily="66" charset="0"/>
              </a:rPr>
              <a:t>Objects with curved surfaces reflect light differently. The tone changes from dark to light as the surface curves towards the light source. </a:t>
            </a:r>
          </a:p>
        </p:txBody>
      </p:sp>
      <p:sp>
        <p:nvSpPr>
          <p:cNvPr id="30" name="Text Box 39"/>
          <p:cNvSpPr txBox="1">
            <a:spLocks noChangeArrowheads="1"/>
          </p:cNvSpPr>
          <p:nvPr/>
        </p:nvSpPr>
        <p:spPr bwMode="auto">
          <a:xfrm>
            <a:off x="542922" y="6007120"/>
            <a:ext cx="3671888" cy="350838"/>
          </a:xfrm>
          <a:prstGeom prst="rect">
            <a:avLst/>
          </a:prstGeom>
          <a:noFill/>
          <a:ln w="9525">
            <a:noFill/>
            <a:miter lim="800000"/>
            <a:headEnd/>
            <a:tailEnd/>
          </a:ln>
          <a:effectLst/>
        </p:spPr>
        <p:txBody>
          <a:bodyPr>
            <a:spAutoFit/>
          </a:bodyPr>
          <a:lstStyle/>
          <a:p>
            <a:pPr>
              <a:spcBef>
                <a:spcPct val="50000"/>
              </a:spcBef>
            </a:pPr>
            <a:r>
              <a:rPr lang="en-GB" sz="1700" dirty="0">
                <a:solidFill>
                  <a:schemeClr val="accent5">
                    <a:lumMod val="75000"/>
                  </a:schemeClr>
                </a:solidFill>
                <a:latin typeface="Comic Sans MS" pitchFamily="66" charset="0"/>
              </a:rPr>
              <a:t>    Each surface has a </a:t>
            </a:r>
            <a:r>
              <a:rPr lang="en-GB" sz="1700" b="1" dirty="0">
                <a:solidFill>
                  <a:schemeClr val="accent5">
                    <a:lumMod val="75000"/>
                  </a:schemeClr>
                </a:solidFill>
                <a:latin typeface="Comic Sans MS" pitchFamily="66" charset="0"/>
              </a:rPr>
              <a:t>flat tone</a:t>
            </a:r>
            <a:r>
              <a:rPr lang="en-GB" sz="1700" dirty="0">
                <a:solidFill>
                  <a:schemeClr val="accent5">
                    <a:lumMod val="75000"/>
                  </a:schemeClr>
                </a:solidFill>
                <a:latin typeface="Comic Sans MS" pitchFamily="66" charset="0"/>
              </a:rPr>
              <a:t>.</a:t>
            </a:r>
          </a:p>
        </p:txBody>
      </p:sp>
      <p:sp>
        <p:nvSpPr>
          <p:cNvPr id="31" name="Text Box 40"/>
          <p:cNvSpPr txBox="1">
            <a:spLocks noChangeArrowheads="1"/>
          </p:cNvSpPr>
          <p:nvPr/>
        </p:nvSpPr>
        <p:spPr bwMode="auto">
          <a:xfrm>
            <a:off x="5043516" y="6000768"/>
            <a:ext cx="3671888" cy="350838"/>
          </a:xfrm>
          <a:prstGeom prst="rect">
            <a:avLst/>
          </a:prstGeom>
          <a:noFill/>
          <a:ln w="9525">
            <a:noFill/>
            <a:miter lim="800000"/>
            <a:headEnd/>
            <a:tailEnd/>
          </a:ln>
          <a:effectLst/>
        </p:spPr>
        <p:txBody>
          <a:bodyPr>
            <a:spAutoFit/>
          </a:bodyPr>
          <a:lstStyle/>
          <a:p>
            <a:pPr>
              <a:spcBef>
                <a:spcPct val="50000"/>
              </a:spcBef>
            </a:pPr>
            <a:r>
              <a:rPr lang="en-GB" sz="1700" dirty="0">
                <a:solidFill>
                  <a:schemeClr val="accent5">
                    <a:lumMod val="75000"/>
                  </a:schemeClr>
                </a:solidFill>
                <a:latin typeface="Comic Sans MS" pitchFamily="66" charset="0"/>
              </a:rPr>
              <a:t>    This is called </a:t>
            </a:r>
            <a:r>
              <a:rPr lang="en-GB" sz="1700" b="1" dirty="0">
                <a:solidFill>
                  <a:schemeClr val="accent5">
                    <a:lumMod val="75000"/>
                  </a:schemeClr>
                </a:solidFill>
                <a:latin typeface="Comic Sans MS" pitchFamily="66" charset="0"/>
              </a:rPr>
              <a:t>graded tone</a:t>
            </a:r>
            <a:r>
              <a:rPr lang="en-GB" sz="1700" dirty="0">
                <a:solidFill>
                  <a:schemeClr val="accent5">
                    <a:lumMod val="75000"/>
                  </a:schemeClr>
                </a:solidFill>
                <a:latin typeface="Comic Sans MS" pitchFamily="66" charset="0"/>
              </a:rPr>
              <a:t>.</a:t>
            </a:r>
          </a:p>
        </p:txBody>
      </p:sp>
      <p:sp>
        <p:nvSpPr>
          <p:cNvPr id="38" name="TextBox 37"/>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Tone</a:t>
            </a:r>
            <a:endParaRPr lang="en-GB" sz="2800" b="1" u="sng" dirty="0">
              <a:solidFill>
                <a:schemeClr val="accent6">
                  <a:lumMod val="75000"/>
                </a:schemeClr>
              </a:solidFill>
              <a:latin typeface="Comic Sans MS" pitchFamily="66" charset="0"/>
            </a:endParaRPr>
          </a:p>
        </p:txBody>
      </p:sp>
      <p:sp>
        <p:nvSpPr>
          <p:cNvPr id="39" name="TextBox 38"/>
          <p:cNvSpPr txBox="1"/>
          <p:nvPr/>
        </p:nvSpPr>
        <p:spPr>
          <a:xfrm>
            <a:off x="357158" y="2620028"/>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Surface Tones</a:t>
            </a:r>
            <a:endParaRPr lang="en-GB" sz="2800" b="1" u="sng"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500562" y="847720"/>
            <a:ext cx="4537075" cy="1892826"/>
          </a:xfrm>
          <a:prstGeom prst="rect">
            <a:avLst/>
          </a:prstGeom>
          <a:noFill/>
          <a:ln w="9525">
            <a:noFill/>
            <a:miter lim="800000"/>
            <a:headEnd/>
            <a:tailEnd/>
          </a:ln>
          <a:effectLst/>
        </p:spPr>
        <p:txBody>
          <a:bodyPr>
            <a:spAutoFit/>
          </a:bodyPr>
          <a:lstStyle/>
          <a:p>
            <a:pPr marL="361950" indent="-361950">
              <a:spcBef>
                <a:spcPct val="50000"/>
              </a:spcBef>
            </a:pPr>
            <a:r>
              <a:rPr lang="en-GB" sz="900" dirty="0">
                <a:solidFill>
                  <a:schemeClr val="accent6">
                    <a:lumMod val="75000"/>
                  </a:schemeClr>
                </a:solidFill>
                <a:latin typeface="Comic Sans MS" pitchFamily="66" charset="0"/>
              </a:rPr>
              <a:t>A toy company has decided to introduce a new colour scheme for its packaging.</a:t>
            </a:r>
          </a:p>
          <a:p>
            <a:pPr marL="361950" indent="-361950">
              <a:spcBef>
                <a:spcPct val="50000"/>
              </a:spcBef>
            </a:pPr>
            <a:r>
              <a:rPr lang="en-GB" sz="900" dirty="0">
                <a:solidFill>
                  <a:schemeClr val="accent6">
                    <a:lumMod val="75000"/>
                  </a:schemeClr>
                </a:solidFill>
                <a:latin typeface="Comic Sans MS" pitchFamily="66" charset="0"/>
              </a:rPr>
              <a:t>A tint of Green was suggested.</a:t>
            </a:r>
          </a:p>
          <a:p>
            <a:pPr marL="361950" indent="-361950">
              <a:spcBef>
                <a:spcPct val="50000"/>
              </a:spcBef>
            </a:pPr>
            <a:endParaRPr lang="en-GB" sz="900" dirty="0">
              <a:solidFill>
                <a:schemeClr val="accent6">
                  <a:lumMod val="75000"/>
                </a:schemeClr>
              </a:solidFill>
              <a:latin typeface="Comic Sans MS" pitchFamily="66" charset="0"/>
            </a:endParaRPr>
          </a:p>
          <a:p>
            <a:pPr marL="361950" indent="-361950">
              <a:spcBef>
                <a:spcPct val="50000"/>
              </a:spcBef>
              <a:buFontTx/>
              <a:buAutoNum type="alphaLcParenBoth"/>
            </a:pPr>
            <a:r>
              <a:rPr lang="en-GB" sz="900" dirty="0">
                <a:solidFill>
                  <a:schemeClr val="accent6">
                    <a:lumMod val="75000"/>
                  </a:schemeClr>
                </a:solidFill>
                <a:latin typeface="Comic Sans MS" pitchFamily="66" charset="0"/>
              </a:rPr>
              <a:t>State what is added to green to make it a tint.</a:t>
            </a:r>
          </a:p>
          <a:p>
            <a:pPr marL="361950" indent="-361950">
              <a:spcBef>
                <a:spcPct val="50000"/>
              </a:spcBef>
            </a:pPr>
            <a:r>
              <a:rPr lang="en-GB" sz="900" dirty="0">
                <a:solidFill>
                  <a:schemeClr val="accent6">
                    <a:lumMod val="75000"/>
                  </a:schemeClr>
                </a:solidFill>
                <a:latin typeface="Comic Sans MS" pitchFamily="66" charset="0"/>
              </a:rPr>
              <a:t>	………………………………………………………………………………………………………………………  ( 1 )</a:t>
            </a:r>
          </a:p>
          <a:p>
            <a:pPr marL="361950" indent="-361950">
              <a:spcBef>
                <a:spcPct val="50000"/>
              </a:spcBef>
              <a:buFontTx/>
              <a:buAutoNum type="alphaLcParenBoth" startAt="2"/>
            </a:pPr>
            <a:r>
              <a:rPr lang="en-GB" sz="900" dirty="0">
                <a:solidFill>
                  <a:schemeClr val="accent6">
                    <a:lumMod val="75000"/>
                  </a:schemeClr>
                </a:solidFill>
                <a:latin typeface="Comic Sans MS" pitchFamily="66" charset="0"/>
              </a:rPr>
              <a:t>State a tertiary colour that contrasts with green.</a:t>
            </a:r>
          </a:p>
          <a:p>
            <a:pPr marL="361950" indent="-361950">
              <a:spcBef>
                <a:spcPct val="50000"/>
              </a:spcBef>
            </a:pPr>
            <a:r>
              <a:rPr lang="en-GB" sz="900" dirty="0">
                <a:solidFill>
                  <a:schemeClr val="accent6">
                    <a:lumMod val="75000"/>
                  </a:schemeClr>
                </a:solidFill>
                <a:latin typeface="Comic Sans MS" pitchFamily="66" charset="0"/>
              </a:rPr>
              <a:t>	………………………………………………………………………………………………………………………  ( 1 ) </a:t>
            </a:r>
          </a:p>
          <a:p>
            <a:pPr marL="361950" indent="-361950">
              <a:spcBef>
                <a:spcPct val="50000"/>
              </a:spcBef>
              <a:buFontTx/>
              <a:buAutoNum type="alphaLcParenBoth" startAt="3"/>
            </a:pPr>
            <a:r>
              <a:rPr lang="en-GB" sz="900" dirty="0">
                <a:solidFill>
                  <a:schemeClr val="accent6">
                    <a:lumMod val="75000"/>
                  </a:schemeClr>
                </a:solidFill>
                <a:latin typeface="Comic Sans MS" pitchFamily="66" charset="0"/>
              </a:rPr>
              <a:t>State how a tertiary colour is created.	</a:t>
            </a:r>
          </a:p>
          <a:p>
            <a:pPr marL="361950" indent="-361950">
              <a:spcBef>
                <a:spcPct val="50000"/>
              </a:spcBef>
            </a:pPr>
            <a:r>
              <a:rPr lang="en-GB" sz="900" dirty="0">
                <a:solidFill>
                  <a:schemeClr val="accent6">
                    <a:lumMod val="75000"/>
                  </a:schemeClr>
                </a:solidFill>
                <a:latin typeface="Comic Sans MS" pitchFamily="66" charset="0"/>
              </a:rPr>
              <a:t>	………………………………………………………………………………………………………………………  ( 1 )</a:t>
            </a:r>
          </a:p>
        </p:txBody>
      </p:sp>
      <p:sp>
        <p:nvSpPr>
          <p:cNvPr id="3" name="Text Box 8"/>
          <p:cNvSpPr txBox="1">
            <a:spLocks noChangeArrowheads="1"/>
          </p:cNvSpPr>
          <p:nvPr/>
        </p:nvSpPr>
        <p:spPr bwMode="auto">
          <a:xfrm>
            <a:off x="285720" y="409556"/>
            <a:ext cx="1295400" cy="304800"/>
          </a:xfrm>
          <a:prstGeom prst="rect">
            <a:avLst/>
          </a:prstGeom>
          <a:noFill/>
          <a:ln w="9525">
            <a:noFill/>
            <a:miter lim="800000"/>
            <a:headEnd/>
            <a:tailEnd/>
          </a:ln>
          <a:effectLst/>
        </p:spPr>
        <p:txBody>
          <a:bodyPr>
            <a:spAutoFit/>
          </a:bodyPr>
          <a:lstStyle/>
          <a:p>
            <a:pPr>
              <a:spcBef>
                <a:spcPct val="50000"/>
              </a:spcBef>
            </a:pPr>
            <a:r>
              <a:rPr lang="en-GB" sz="1400" b="1" u="sng" dirty="0">
                <a:solidFill>
                  <a:schemeClr val="accent5">
                    <a:lumMod val="75000"/>
                  </a:schemeClr>
                </a:solidFill>
                <a:latin typeface="Comic Sans MS" pitchFamily="66" charset="0"/>
              </a:rPr>
              <a:t>Question </a:t>
            </a:r>
            <a:r>
              <a:rPr lang="en-GB" sz="1400" b="1" u="sng" dirty="0" smtClean="0">
                <a:solidFill>
                  <a:schemeClr val="accent5">
                    <a:lumMod val="75000"/>
                  </a:schemeClr>
                </a:solidFill>
                <a:latin typeface="Comic Sans MS" pitchFamily="66" charset="0"/>
              </a:rPr>
              <a:t>1</a:t>
            </a:r>
            <a:endParaRPr lang="en-GB" sz="1400" b="1" u="sng" dirty="0">
              <a:solidFill>
                <a:schemeClr val="accent5">
                  <a:lumMod val="75000"/>
                </a:schemeClr>
              </a:solidFill>
              <a:latin typeface="Comic Sans MS" pitchFamily="66" charset="0"/>
            </a:endParaRPr>
          </a:p>
        </p:txBody>
      </p:sp>
      <p:sp>
        <p:nvSpPr>
          <p:cNvPr id="4" name="Text Box 9"/>
          <p:cNvSpPr txBox="1">
            <a:spLocks noChangeArrowheads="1"/>
          </p:cNvSpPr>
          <p:nvPr/>
        </p:nvSpPr>
        <p:spPr bwMode="auto">
          <a:xfrm>
            <a:off x="285720" y="752477"/>
            <a:ext cx="4537075" cy="2931572"/>
          </a:xfrm>
          <a:prstGeom prst="rect">
            <a:avLst/>
          </a:prstGeom>
          <a:noFill/>
          <a:ln w="9525">
            <a:noFill/>
            <a:miter lim="800000"/>
            <a:headEnd/>
            <a:tailEnd/>
          </a:ln>
          <a:effectLst/>
        </p:spPr>
        <p:txBody>
          <a:bodyPr>
            <a:spAutoFit/>
          </a:bodyPr>
          <a:lstStyle/>
          <a:p>
            <a:pPr marL="361950" indent="-361950">
              <a:spcBef>
                <a:spcPct val="50000"/>
              </a:spcBef>
            </a:pPr>
            <a:r>
              <a:rPr lang="en-GB" sz="900" dirty="0">
                <a:solidFill>
                  <a:schemeClr val="accent6">
                    <a:lumMod val="75000"/>
                  </a:schemeClr>
                </a:solidFill>
                <a:latin typeface="Comic Sans MS" pitchFamily="66" charset="0"/>
              </a:rPr>
              <a:t>Listed below are some colours you would find in a colour wheel.</a:t>
            </a:r>
          </a:p>
          <a:p>
            <a:pPr marL="361950" indent="-361950">
              <a:spcBef>
                <a:spcPct val="50000"/>
              </a:spcBef>
            </a:pPr>
            <a:endParaRPr lang="en-GB" sz="900" dirty="0">
              <a:solidFill>
                <a:schemeClr val="accent6">
                  <a:lumMod val="75000"/>
                </a:schemeClr>
              </a:solidFill>
              <a:latin typeface="Comic Sans MS" pitchFamily="66" charset="0"/>
            </a:endParaRPr>
          </a:p>
          <a:p>
            <a:pPr marL="361950" indent="-361950">
              <a:spcBef>
                <a:spcPct val="50000"/>
              </a:spcBef>
            </a:pPr>
            <a:r>
              <a:rPr lang="en-GB" sz="900" dirty="0">
                <a:solidFill>
                  <a:schemeClr val="accent6">
                    <a:lumMod val="75000"/>
                  </a:schemeClr>
                </a:solidFill>
                <a:latin typeface="Comic Sans MS" pitchFamily="66" charset="0"/>
              </a:rPr>
              <a:t>	Blue    Orange    Yellow-Orange    Green    Blue-Green    Red</a:t>
            </a:r>
          </a:p>
          <a:p>
            <a:pPr marL="361950" indent="-361950">
              <a:spcBef>
                <a:spcPct val="50000"/>
              </a:spcBef>
            </a:pPr>
            <a:endParaRPr lang="en-GB" sz="900" dirty="0">
              <a:solidFill>
                <a:schemeClr val="accent6">
                  <a:lumMod val="75000"/>
                </a:schemeClr>
              </a:solidFill>
              <a:latin typeface="Comic Sans MS" pitchFamily="66" charset="0"/>
            </a:endParaRPr>
          </a:p>
          <a:p>
            <a:pPr marL="361950" indent="-361950">
              <a:spcBef>
                <a:spcPct val="50000"/>
              </a:spcBef>
            </a:pPr>
            <a:r>
              <a:rPr lang="en-GB" sz="900" dirty="0">
                <a:solidFill>
                  <a:schemeClr val="accent6">
                    <a:lumMod val="75000"/>
                  </a:schemeClr>
                </a:solidFill>
                <a:latin typeface="Comic Sans MS" pitchFamily="66" charset="0"/>
              </a:rPr>
              <a:t>State, from the list of colours;</a:t>
            </a:r>
          </a:p>
          <a:p>
            <a:pPr marL="361950" indent="-361950">
              <a:spcBef>
                <a:spcPct val="50000"/>
              </a:spcBef>
            </a:pPr>
            <a:endParaRPr lang="en-GB" sz="900" dirty="0">
              <a:solidFill>
                <a:schemeClr val="accent6">
                  <a:lumMod val="75000"/>
                </a:schemeClr>
              </a:solidFill>
              <a:latin typeface="Comic Sans MS" pitchFamily="66" charset="0"/>
            </a:endParaRPr>
          </a:p>
          <a:p>
            <a:pPr marL="361950" indent="-361950">
              <a:spcBef>
                <a:spcPct val="50000"/>
              </a:spcBef>
              <a:buFontTx/>
              <a:buAutoNum type="alphaLcParenBoth"/>
            </a:pPr>
            <a:r>
              <a:rPr lang="en-GB" sz="900" dirty="0">
                <a:solidFill>
                  <a:schemeClr val="accent6">
                    <a:lumMod val="75000"/>
                  </a:schemeClr>
                </a:solidFill>
                <a:latin typeface="Comic Sans MS" pitchFamily="66" charset="0"/>
              </a:rPr>
              <a:t>A primary colour.</a:t>
            </a:r>
          </a:p>
          <a:p>
            <a:pPr marL="361950" indent="-361950">
              <a:spcBef>
                <a:spcPct val="50000"/>
              </a:spcBef>
            </a:pPr>
            <a:r>
              <a:rPr lang="en-GB" sz="900" dirty="0">
                <a:solidFill>
                  <a:schemeClr val="accent6">
                    <a:lumMod val="75000"/>
                  </a:schemeClr>
                </a:solidFill>
                <a:latin typeface="Comic Sans MS" pitchFamily="66" charset="0"/>
              </a:rPr>
              <a:t>	………………………………………………………………………………………………………………………  ( 1 )</a:t>
            </a:r>
          </a:p>
          <a:p>
            <a:pPr marL="361950" indent="-361950">
              <a:spcBef>
                <a:spcPct val="50000"/>
              </a:spcBef>
              <a:buFontTx/>
              <a:buAutoNum type="alphaLcParenBoth" startAt="2"/>
            </a:pPr>
            <a:r>
              <a:rPr lang="en-GB" sz="900" dirty="0">
                <a:solidFill>
                  <a:schemeClr val="accent6">
                    <a:lumMod val="75000"/>
                  </a:schemeClr>
                </a:solidFill>
                <a:latin typeface="Comic Sans MS" pitchFamily="66" charset="0"/>
              </a:rPr>
              <a:t>A secondary colour.</a:t>
            </a:r>
          </a:p>
          <a:p>
            <a:pPr marL="361950" indent="-361950">
              <a:spcBef>
                <a:spcPct val="50000"/>
              </a:spcBef>
            </a:pPr>
            <a:r>
              <a:rPr lang="en-GB" sz="900" dirty="0">
                <a:solidFill>
                  <a:schemeClr val="accent6">
                    <a:lumMod val="75000"/>
                  </a:schemeClr>
                </a:solidFill>
                <a:latin typeface="Comic Sans MS" pitchFamily="66" charset="0"/>
              </a:rPr>
              <a:t>	………………………………………………………………………………………………………………………  ( 1 ) </a:t>
            </a:r>
          </a:p>
          <a:p>
            <a:pPr marL="361950" indent="-361950">
              <a:spcBef>
                <a:spcPct val="50000"/>
              </a:spcBef>
              <a:buFontTx/>
              <a:buAutoNum type="alphaLcParenBoth" startAt="3"/>
            </a:pPr>
            <a:r>
              <a:rPr lang="en-GB" sz="900" dirty="0">
                <a:solidFill>
                  <a:schemeClr val="accent6">
                    <a:lumMod val="75000"/>
                  </a:schemeClr>
                </a:solidFill>
                <a:latin typeface="Comic Sans MS" pitchFamily="66" charset="0"/>
              </a:rPr>
              <a:t>A tertiary colour.	</a:t>
            </a:r>
          </a:p>
          <a:p>
            <a:pPr marL="361950" indent="-361950">
              <a:spcBef>
                <a:spcPct val="50000"/>
              </a:spcBef>
            </a:pPr>
            <a:r>
              <a:rPr lang="en-GB" sz="900" dirty="0">
                <a:solidFill>
                  <a:schemeClr val="accent6">
                    <a:lumMod val="75000"/>
                  </a:schemeClr>
                </a:solidFill>
                <a:latin typeface="Comic Sans MS" pitchFamily="66" charset="0"/>
              </a:rPr>
              <a:t>	………………………………………………………………………………………………………………………  ( 1 )</a:t>
            </a:r>
          </a:p>
          <a:p>
            <a:pPr marL="361950" indent="-361950">
              <a:spcBef>
                <a:spcPct val="50000"/>
              </a:spcBef>
              <a:buFontTx/>
              <a:buAutoNum type="alphaLcParenBoth" startAt="4"/>
            </a:pPr>
            <a:r>
              <a:rPr lang="en-GB" sz="900" dirty="0">
                <a:solidFill>
                  <a:schemeClr val="accent6">
                    <a:lumMod val="75000"/>
                  </a:schemeClr>
                </a:solidFill>
                <a:latin typeface="Comic Sans MS" pitchFamily="66" charset="0"/>
              </a:rPr>
              <a:t>An advancing colour.</a:t>
            </a:r>
          </a:p>
          <a:p>
            <a:pPr marL="361950" indent="-361950">
              <a:spcBef>
                <a:spcPct val="50000"/>
              </a:spcBef>
            </a:pPr>
            <a:r>
              <a:rPr lang="en-GB" sz="900" dirty="0">
                <a:solidFill>
                  <a:schemeClr val="accent6">
                    <a:lumMod val="75000"/>
                  </a:schemeClr>
                </a:solidFill>
                <a:latin typeface="Comic Sans MS" pitchFamily="66" charset="0"/>
              </a:rPr>
              <a:t>	………………………………………………………………………………………………………………………  ( 1 )</a:t>
            </a:r>
          </a:p>
        </p:txBody>
      </p:sp>
      <p:sp>
        <p:nvSpPr>
          <p:cNvPr id="5" name="Text Box 10"/>
          <p:cNvSpPr txBox="1">
            <a:spLocks noChangeArrowheads="1"/>
          </p:cNvSpPr>
          <p:nvPr/>
        </p:nvSpPr>
        <p:spPr bwMode="auto">
          <a:xfrm>
            <a:off x="276204" y="3643314"/>
            <a:ext cx="1295400" cy="304800"/>
          </a:xfrm>
          <a:prstGeom prst="rect">
            <a:avLst/>
          </a:prstGeom>
          <a:noFill/>
          <a:ln w="9525">
            <a:noFill/>
            <a:miter lim="800000"/>
            <a:headEnd/>
            <a:tailEnd/>
          </a:ln>
          <a:effectLst/>
        </p:spPr>
        <p:txBody>
          <a:bodyPr>
            <a:spAutoFit/>
          </a:bodyPr>
          <a:lstStyle/>
          <a:p>
            <a:pPr>
              <a:spcBef>
                <a:spcPct val="50000"/>
              </a:spcBef>
            </a:pPr>
            <a:r>
              <a:rPr lang="en-GB" sz="1400" b="1" u="sng" dirty="0">
                <a:solidFill>
                  <a:schemeClr val="accent5">
                    <a:lumMod val="75000"/>
                  </a:schemeClr>
                </a:solidFill>
                <a:latin typeface="Comic Sans MS" pitchFamily="66" charset="0"/>
              </a:rPr>
              <a:t>Question </a:t>
            </a:r>
            <a:r>
              <a:rPr lang="en-GB" sz="1400" b="1" u="sng" dirty="0" smtClean="0">
                <a:solidFill>
                  <a:schemeClr val="accent5">
                    <a:lumMod val="75000"/>
                  </a:schemeClr>
                </a:solidFill>
                <a:latin typeface="Comic Sans MS" pitchFamily="66" charset="0"/>
              </a:rPr>
              <a:t>2</a:t>
            </a:r>
            <a:endParaRPr lang="en-GB" sz="1400" b="1" u="sng" dirty="0">
              <a:solidFill>
                <a:schemeClr val="accent5">
                  <a:lumMod val="75000"/>
                </a:schemeClr>
              </a:solidFill>
              <a:latin typeface="Comic Sans MS" pitchFamily="66" charset="0"/>
            </a:endParaRPr>
          </a:p>
        </p:txBody>
      </p:sp>
      <p:sp>
        <p:nvSpPr>
          <p:cNvPr id="6" name="Text Box 11"/>
          <p:cNvSpPr txBox="1">
            <a:spLocks noChangeArrowheads="1"/>
          </p:cNvSpPr>
          <p:nvPr/>
        </p:nvSpPr>
        <p:spPr bwMode="auto">
          <a:xfrm>
            <a:off x="4500562" y="480994"/>
            <a:ext cx="1295400" cy="304800"/>
          </a:xfrm>
          <a:prstGeom prst="rect">
            <a:avLst/>
          </a:prstGeom>
          <a:noFill/>
          <a:ln w="9525">
            <a:noFill/>
            <a:miter lim="800000"/>
            <a:headEnd/>
            <a:tailEnd/>
          </a:ln>
          <a:effectLst/>
        </p:spPr>
        <p:txBody>
          <a:bodyPr>
            <a:spAutoFit/>
          </a:bodyPr>
          <a:lstStyle/>
          <a:p>
            <a:pPr>
              <a:spcBef>
                <a:spcPct val="50000"/>
              </a:spcBef>
            </a:pPr>
            <a:r>
              <a:rPr lang="en-GB" sz="1400" b="1" u="sng" dirty="0">
                <a:solidFill>
                  <a:schemeClr val="accent5">
                    <a:lumMod val="75000"/>
                  </a:schemeClr>
                </a:solidFill>
                <a:latin typeface="Comic Sans MS" pitchFamily="66" charset="0"/>
              </a:rPr>
              <a:t>Question </a:t>
            </a:r>
            <a:r>
              <a:rPr lang="en-GB" sz="1400" b="1" u="sng" dirty="0" smtClean="0">
                <a:solidFill>
                  <a:schemeClr val="accent5">
                    <a:lumMod val="75000"/>
                  </a:schemeClr>
                </a:solidFill>
                <a:latin typeface="Comic Sans MS" pitchFamily="66" charset="0"/>
              </a:rPr>
              <a:t>3</a:t>
            </a:r>
            <a:endParaRPr lang="en-GB" sz="1400" b="1" u="sng" dirty="0">
              <a:solidFill>
                <a:schemeClr val="accent5">
                  <a:lumMod val="75000"/>
                </a:schemeClr>
              </a:solidFill>
              <a:latin typeface="Comic Sans MS" pitchFamily="66" charset="0"/>
            </a:endParaRPr>
          </a:p>
        </p:txBody>
      </p:sp>
      <p:sp>
        <p:nvSpPr>
          <p:cNvPr id="7" name="Text Box 12"/>
          <p:cNvSpPr txBox="1">
            <a:spLocks noChangeArrowheads="1"/>
          </p:cNvSpPr>
          <p:nvPr/>
        </p:nvSpPr>
        <p:spPr bwMode="auto">
          <a:xfrm>
            <a:off x="249239" y="3929066"/>
            <a:ext cx="4537075" cy="2516073"/>
          </a:xfrm>
          <a:prstGeom prst="rect">
            <a:avLst/>
          </a:prstGeom>
          <a:noFill/>
          <a:ln w="9525">
            <a:noFill/>
            <a:miter lim="800000"/>
            <a:headEnd/>
            <a:tailEnd/>
          </a:ln>
          <a:effectLst/>
        </p:spPr>
        <p:txBody>
          <a:bodyPr>
            <a:spAutoFit/>
          </a:bodyPr>
          <a:lstStyle/>
          <a:p>
            <a:pPr marL="361950" indent="-361950">
              <a:spcBef>
                <a:spcPct val="50000"/>
              </a:spcBef>
            </a:pPr>
            <a:r>
              <a:rPr lang="en-GB" sz="900" dirty="0">
                <a:solidFill>
                  <a:schemeClr val="accent6">
                    <a:lumMod val="75000"/>
                  </a:schemeClr>
                </a:solidFill>
                <a:latin typeface="Comic Sans MS" pitchFamily="66" charset="0"/>
              </a:rPr>
              <a:t>(a)	State what must be added to a secondary colour in order to make a tertiary colour.</a:t>
            </a:r>
          </a:p>
          <a:p>
            <a:pPr marL="361950" indent="-361950">
              <a:spcBef>
                <a:spcPct val="50000"/>
              </a:spcBef>
            </a:pPr>
            <a:r>
              <a:rPr lang="en-GB" sz="900" dirty="0">
                <a:solidFill>
                  <a:schemeClr val="accent6">
                    <a:lumMod val="75000"/>
                  </a:schemeClr>
                </a:solidFill>
                <a:latin typeface="Comic Sans MS" pitchFamily="66" charset="0"/>
              </a:rPr>
              <a:t>	………………………………………………………………………………………………………………………  ( 1 )</a:t>
            </a:r>
          </a:p>
          <a:p>
            <a:pPr marL="361950" indent="-361950">
              <a:spcBef>
                <a:spcPct val="50000"/>
              </a:spcBef>
            </a:pPr>
            <a:endParaRPr lang="en-GB" sz="900" dirty="0">
              <a:solidFill>
                <a:schemeClr val="accent6">
                  <a:lumMod val="75000"/>
                </a:schemeClr>
              </a:solidFill>
              <a:latin typeface="Comic Sans MS" pitchFamily="66" charset="0"/>
            </a:endParaRPr>
          </a:p>
          <a:p>
            <a:pPr marL="361950" indent="-361950">
              <a:spcBef>
                <a:spcPct val="50000"/>
              </a:spcBef>
              <a:buFontTx/>
              <a:buAutoNum type="alphaLcParenBoth" startAt="2"/>
            </a:pPr>
            <a:r>
              <a:rPr lang="en-GB" sz="900" dirty="0">
                <a:solidFill>
                  <a:schemeClr val="accent6">
                    <a:lumMod val="75000"/>
                  </a:schemeClr>
                </a:solidFill>
                <a:latin typeface="Comic Sans MS" pitchFamily="66" charset="0"/>
              </a:rPr>
              <a:t>State two secondary colours</a:t>
            </a:r>
          </a:p>
          <a:p>
            <a:pPr marL="361950" indent="-361950">
              <a:spcBef>
                <a:spcPct val="50000"/>
              </a:spcBef>
            </a:pPr>
            <a:r>
              <a:rPr lang="en-GB" sz="900" dirty="0">
                <a:solidFill>
                  <a:schemeClr val="accent6">
                    <a:lumMod val="75000"/>
                  </a:schemeClr>
                </a:solidFill>
                <a:latin typeface="Comic Sans MS" pitchFamily="66" charset="0"/>
              </a:rPr>
              <a:t>	…………………………………………………… and  ………………………………………………………  ( 2 )</a:t>
            </a:r>
          </a:p>
          <a:p>
            <a:pPr marL="361950" indent="-361950">
              <a:spcBef>
                <a:spcPct val="50000"/>
              </a:spcBef>
            </a:pPr>
            <a:endParaRPr lang="en-GB" sz="900" dirty="0">
              <a:solidFill>
                <a:schemeClr val="accent6">
                  <a:lumMod val="75000"/>
                </a:schemeClr>
              </a:solidFill>
              <a:latin typeface="Comic Sans MS" pitchFamily="66" charset="0"/>
            </a:endParaRPr>
          </a:p>
          <a:p>
            <a:pPr marL="361950" indent="-361950">
              <a:lnSpc>
                <a:spcPct val="150000"/>
              </a:lnSpc>
              <a:spcBef>
                <a:spcPct val="50000"/>
              </a:spcBef>
              <a:buFontTx/>
              <a:buAutoNum type="alphaLcParenBoth" startAt="3"/>
            </a:pPr>
            <a:r>
              <a:rPr lang="en-GB" sz="900" dirty="0">
                <a:solidFill>
                  <a:schemeClr val="accent6">
                    <a:lumMod val="75000"/>
                  </a:schemeClr>
                </a:solidFill>
                <a:latin typeface="Comic Sans MS" pitchFamily="66" charset="0"/>
              </a:rPr>
              <a:t>State an appropriate </a:t>
            </a:r>
            <a:r>
              <a:rPr lang="en-GB" sz="900" dirty="0" smtClean="0">
                <a:solidFill>
                  <a:schemeClr val="accent6">
                    <a:lumMod val="75000"/>
                  </a:schemeClr>
                </a:solidFill>
                <a:latin typeface="Comic Sans MS" pitchFamily="66" charset="0"/>
              </a:rPr>
              <a:t>colour to </a:t>
            </a:r>
            <a:r>
              <a:rPr lang="en-GB" sz="900" dirty="0">
                <a:solidFill>
                  <a:schemeClr val="accent6">
                    <a:lumMod val="75000"/>
                  </a:schemeClr>
                </a:solidFill>
                <a:latin typeface="Comic Sans MS" pitchFamily="66" charset="0"/>
              </a:rPr>
              <a:t>use in the following situations.	</a:t>
            </a:r>
          </a:p>
          <a:p>
            <a:pPr marL="361950" indent="-361950">
              <a:lnSpc>
                <a:spcPct val="150000"/>
              </a:lnSpc>
              <a:spcBef>
                <a:spcPct val="50000"/>
              </a:spcBef>
            </a:pPr>
            <a:r>
              <a:rPr lang="en-GB" sz="900" dirty="0">
                <a:solidFill>
                  <a:schemeClr val="accent6">
                    <a:lumMod val="75000"/>
                  </a:schemeClr>
                </a:solidFill>
                <a:latin typeface="Comic Sans MS" pitchFamily="66" charset="0"/>
              </a:rPr>
              <a:t>	(</a:t>
            </a:r>
            <a:r>
              <a:rPr lang="en-GB" sz="900" dirty="0" err="1">
                <a:solidFill>
                  <a:schemeClr val="accent6">
                    <a:lumMod val="75000"/>
                  </a:schemeClr>
                </a:solidFill>
                <a:latin typeface="Comic Sans MS" pitchFamily="66" charset="0"/>
              </a:rPr>
              <a:t>i</a:t>
            </a:r>
            <a:r>
              <a:rPr lang="en-GB" sz="900" dirty="0">
                <a:solidFill>
                  <a:schemeClr val="accent6">
                    <a:lumMod val="75000"/>
                  </a:schemeClr>
                </a:solidFill>
                <a:latin typeface="Comic Sans MS" pitchFamily="66" charset="0"/>
              </a:rPr>
              <a:t>)     To represent something that is warm………………………………………… ( 1 )</a:t>
            </a:r>
          </a:p>
          <a:p>
            <a:pPr marL="361950" indent="-361950">
              <a:lnSpc>
                <a:spcPct val="150000"/>
              </a:lnSpc>
              <a:spcBef>
                <a:spcPct val="50000"/>
              </a:spcBef>
            </a:pPr>
            <a:r>
              <a:rPr lang="en-GB" sz="900" dirty="0">
                <a:solidFill>
                  <a:schemeClr val="accent6">
                    <a:lumMod val="75000"/>
                  </a:schemeClr>
                </a:solidFill>
                <a:latin typeface="Comic Sans MS" pitchFamily="66" charset="0"/>
              </a:rPr>
              <a:t>	(ii)    To harmonise with orange…………………………………………………………….. ( 1 )</a:t>
            </a:r>
          </a:p>
          <a:p>
            <a:pPr marL="361950" indent="-361950">
              <a:lnSpc>
                <a:spcPct val="150000"/>
              </a:lnSpc>
              <a:spcBef>
                <a:spcPct val="50000"/>
              </a:spcBef>
            </a:pPr>
            <a:r>
              <a:rPr lang="en-GB" sz="900" dirty="0">
                <a:solidFill>
                  <a:schemeClr val="accent6">
                    <a:lumMod val="75000"/>
                  </a:schemeClr>
                </a:solidFill>
                <a:latin typeface="Comic Sans MS" pitchFamily="66" charset="0"/>
              </a:rPr>
              <a:t>	(iii)   To contrast with orange………………………………………………………………… ( 1 )</a:t>
            </a:r>
          </a:p>
        </p:txBody>
      </p:sp>
      <p:sp>
        <p:nvSpPr>
          <p:cNvPr id="8" name="Text Box 13"/>
          <p:cNvSpPr txBox="1">
            <a:spLocks noChangeArrowheads="1"/>
          </p:cNvSpPr>
          <p:nvPr/>
        </p:nvSpPr>
        <p:spPr bwMode="auto">
          <a:xfrm>
            <a:off x="4500562" y="2767010"/>
            <a:ext cx="1295400" cy="304800"/>
          </a:xfrm>
          <a:prstGeom prst="rect">
            <a:avLst/>
          </a:prstGeom>
          <a:noFill/>
          <a:ln w="9525">
            <a:noFill/>
            <a:miter lim="800000"/>
            <a:headEnd/>
            <a:tailEnd/>
          </a:ln>
          <a:effectLst/>
        </p:spPr>
        <p:txBody>
          <a:bodyPr>
            <a:spAutoFit/>
          </a:bodyPr>
          <a:lstStyle/>
          <a:p>
            <a:pPr>
              <a:spcBef>
                <a:spcPct val="50000"/>
              </a:spcBef>
            </a:pPr>
            <a:r>
              <a:rPr lang="en-GB" sz="1400" b="1" u="sng" dirty="0">
                <a:solidFill>
                  <a:schemeClr val="accent5">
                    <a:lumMod val="75000"/>
                  </a:schemeClr>
                </a:solidFill>
                <a:latin typeface="Comic Sans MS" pitchFamily="66" charset="0"/>
              </a:rPr>
              <a:t>Question </a:t>
            </a:r>
            <a:r>
              <a:rPr lang="en-GB" sz="1400" b="1" u="sng" dirty="0" smtClean="0">
                <a:solidFill>
                  <a:schemeClr val="accent5">
                    <a:lumMod val="75000"/>
                  </a:schemeClr>
                </a:solidFill>
                <a:latin typeface="Comic Sans MS" pitchFamily="66" charset="0"/>
              </a:rPr>
              <a:t>4</a:t>
            </a:r>
            <a:endParaRPr lang="en-GB" sz="1400" b="1" u="sng" dirty="0">
              <a:solidFill>
                <a:schemeClr val="accent5">
                  <a:lumMod val="75000"/>
                </a:schemeClr>
              </a:solidFill>
              <a:latin typeface="Comic Sans MS" pitchFamily="66" charset="0"/>
            </a:endParaRPr>
          </a:p>
        </p:txBody>
      </p:sp>
      <p:sp>
        <p:nvSpPr>
          <p:cNvPr id="9" name="Text Box 14"/>
          <p:cNvSpPr txBox="1">
            <a:spLocks noChangeArrowheads="1"/>
          </p:cNvSpPr>
          <p:nvPr/>
        </p:nvSpPr>
        <p:spPr bwMode="auto">
          <a:xfrm>
            <a:off x="4500562" y="3060721"/>
            <a:ext cx="4537075" cy="3368675"/>
          </a:xfrm>
          <a:prstGeom prst="rect">
            <a:avLst/>
          </a:prstGeom>
          <a:noFill/>
          <a:ln w="9525">
            <a:noFill/>
            <a:miter lim="800000"/>
            <a:headEnd/>
            <a:tailEnd/>
          </a:ln>
          <a:effectLst/>
        </p:spPr>
        <p:txBody>
          <a:bodyPr>
            <a:spAutoFit/>
          </a:bodyPr>
          <a:lstStyle/>
          <a:p>
            <a:pPr marL="361950" indent="-361950">
              <a:spcBef>
                <a:spcPct val="50000"/>
              </a:spcBef>
            </a:pPr>
            <a:r>
              <a:rPr lang="en-GB" sz="900" dirty="0">
                <a:solidFill>
                  <a:schemeClr val="accent6">
                    <a:lumMod val="75000"/>
                  </a:schemeClr>
                </a:solidFill>
                <a:latin typeface="Comic Sans MS" pitchFamily="66" charset="0"/>
              </a:rPr>
              <a:t>Colour can be used for many different reasons.</a:t>
            </a:r>
          </a:p>
          <a:p>
            <a:pPr marL="361950" indent="-361950">
              <a:spcBef>
                <a:spcPct val="50000"/>
              </a:spcBef>
            </a:pPr>
            <a:endParaRPr lang="en-GB" sz="900" dirty="0">
              <a:solidFill>
                <a:schemeClr val="accent6">
                  <a:lumMod val="75000"/>
                </a:schemeClr>
              </a:solidFill>
              <a:latin typeface="Comic Sans MS" pitchFamily="66" charset="0"/>
            </a:endParaRPr>
          </a:p>
          <a:p>
            <a:pPr marL="361950" indent="-361950">
              <a:spcBef>
                <a:spcPct val="50000"/>
              </a:spcBef>
              <a:buFontTx/>
              <a:buAutoNum type="alphaLcParenBoth"/>
            </a:pPr>
            <a:r>
              <a:rPr lang="en-GB" sz="900" dirty="0">
                <a:solidFill>
                  <a:schemeClr val="accent6">
                    <a:lumMod val="75000"/>
                  </a:schemeClr>
                </a:solidFill>
                <a:latin typeface="Comic Sans MS" pitchFamily="66" charset="0"/>
              </a:rPr>
              <a:t>State what is added to red to make it a shade.</a:t>
            </a:r>
          </a:p>
          <a:p>
            <a:pPr marL="361950" indent="-361950">
              <a:spcBef>
                <a:spcPct val="50000"/>
              </a:spcBef>
            </a:pPr>
            <a:r>
              <a:rPr lang="en-GB" sz="900" dirty="0">
                <a:solidFill>
                  <a:schemeClr val="accent6">
                    <a:lumMod val="75000"/>
                  </a:schemeClr>
                </a:solidFill>
                <a:latin typeface="Comic Sans MS" pitchFamily="66" charset="0"/>
              </a:rPr>
              <a:t>	………………………………………………………………………………………………………………………  ( 1 )</a:t>
            </a:r>
          </a:p>
          <a:p>
            <a:pPr marL="361950" indent="-361950">
              <a:spcBef>
                <a:spcPct val="50000"/>
              </a:spcBef>
            </a:pPr>
            <a:endParaRPr lang="en-GB" sz="900" dirty="0">
              <a:solidFill>
                <a:schemeClr val="accent6">
                  <a:lumMod val="75000"/>
                </a:schemeClr>
              </a:solidFill>
              <a:latin typeface="Comic Sans MS" pitchFamily="66" charset="0"/>
            </a:endParaRPr>
          </a:p>
          <a:p>
            <a:pPr marL="361950" indent="-361950">
              <a:spcBef>
                <a:spcPct val="50000"/>
              </a:spcBef>
              <a:buFontTx/>
              <a:buAutoNum type="alphaLcParenBoth" startAt="2"/>
            </a:pPr>
            <a:r>
              <a:rPr lang="en-GB" sz="900" dirty="0">
                <a:solidFill>
                  <a:schemeClr val="accent6">
                    <a:lumMod val="75000"/>
                  </a:schemeClr>
                </a:solidFill>
                <a:latin typeface="Comic Sans MS" pitchFamily="66" charset="0"/>
              </a:rPr>
              <a:t>State two tertiary colours that contain blue.</a:t>
            </a:r>
          </a:p>
          <a:p>
            <a:pPr marL="361950" indent="-361950">
              <a:spcBef>
                <a:spcPct val="50000"/>
              </a:spcBef>
            </a:pPr>
            <a:r>
              <a:rPr lang="en-GB" sz="900" dirty="0">
                <a:solidFill>
                  <a:schemeClr val="accent6">
                    <a:lumMod val="75000"/>
                  </a:schemeClr>
                </a:solidFill>
                <a:latin typeface="Comic Sans MS" pitchFamily="66" charset="0"/>
              </a:rPr>
              <a:t>	……………………………………………….. and ……………………………………………………………  ( 2 ) </a:t>
            </a:r>
          </a:p>
          <a:p>
            <a:pPr marL="361950" indent="-361950">
              <a:spcBef>
                <a:spcPct val="50000"/>
              </a:spcBef>
            </a:pPr>
            <a:endParaRPr lang="en-GB" sz="900" dirty="0">
              <a:solidFill>
                <a:schemeClr val="accent6">
                  <a:lumMod val="75000"/>
                </a:schemeClr>
              </a:solidFill>
              <a:latin typeface="Comic Sans MS" pitchFamily="66" charset="0"/>
            </a:endParaRPr>
          </a:p>
          <a:p>
            <a:pPr marL="361950" indent="-361950">
              <a:spcBef>
                <a:spcPct val="50000"/>
              </a:spcBef>
              <a:buFontTx/>
              <a:buAutoNum type="alphaLcParenBoth" startAt="3"/>
            </a:pPr>
            <a:r>
              <a:rPr lang="en-GB" sz="900" dirty="0">
                <a:solidFill>
                  <a:schemeClr val="accent6">
                    <a:lumMod val="75000"/>
                  </a:schemeClr>
                </a:solidFill>
                <a:latin typeface="Comic Sans MS" pitchFamily="66" charset="0"/>
              </a:rPr>
              <a:t>Colours can be used to create different moods and feelings. State what colour would represent the following;</a:t>
            </a:r>
          </a:p>
          <a:p>
            <a:pPr marL="361950" indent="-361950">
              <a:lnSpc>
                <a:spcPct val="150000"/>
              </a:lnSpc>
              <a:spcBef>
                <a:spcPct val="50000"/>
              </a:spcBef>
            </a:pPr>
            <a:r>
              <a:rPr lang="en-GB" sz="900" dirty="0">
                <a:solidFill>
                  <a:schemeClr val="accent6">
                    <a:lumMod val="75000"/>
                  </a:schemeClr>
                </a:solidFill>
                <a:latin typeface="Comic Sans MS" pitchFamily="66" charset="0"/>
              </a:rPr>
              <a:t>	(</a:t>
            </a:r>
            <a:r>
              <a:rPr lang="en-GB" sz="900" dirty="0" err="1">
                <a:solidFill>
                  <a:schemeClr val="accent6">
                    <a:lumMod val="75000"/>
                  </a:schemeClr>
                </a:solidFill>
                <a:latin typeface="Comic Sans MS" pitchFamily="66" charset="0"/>
              </a:rPr>
              <a:t>i</a:t>
            </a:r>
            <a:r>
              <a:rPr lang="en-GB" sz="900" dirty="0">
                <a:solidFill>
                  <a:schemeClr val="accent6">
                    <a:lumMod val="75000"/>
                  </a:schemeClr>
                </a:solidFill>
                <a:latin typeface="Comic Sans MS" pitchFamily="66" charset="0"/>
              </a:rPr>
              <a:t>)    Happiness ………………………………………….……………………………………………….  ( 1 )</a:t>
            </a:r>
          </a:p>
          <a:p>
            <a:pPr marL="361950" indent="-361950">
              <a:lnSpc>
                <a:spcPct val="150000"/>
              </a:lnSpc>
              <a:spcBef>
                <a:spcPct val="50000"/>
              </a:spcBef>
            </a:pPr>
            <a:r>
              <a:rPr lang="en-GB" sz="900" dirty="0">
                <a:solidFill>
                  <a:schemeClr val="accent6">
                    <a:lumMod val="75000"/>
                  </a:schemeClr>
                </a:solidFill>
                <a:latin typeface="Comic Sans MS" pitchFamily="66" charset="0"/>
              </a:rPr>
              <a:t>	(ii)   Something cool ………………………………………………………………………………..   ( 1 )</a:t>
            </a:r>
          </a:p>
          <a:p>
            <a:pPr marL="361950" indent="-361950">
              <a:lnSpc>
                <a:spcPct val="150000"/>
              </a:lnSpc>
              <a:spcBef>
                <a:spcPct val="50000"/>
              </a:spcBef>
            </a:pPr>
            <a:r>
              <a:rPr lang="en-GB" sz="900" dirty="0">
                <a:solidFill>
                  <a:schemeClr val="accent6">
                    <a:lumMod val="75000"/>
                  </a:schemeClr>
                </a:solidFill>
                <a:latin typeface="Comic Sans MS" pitchFamily="66" charset="0"/>
              </a:rPr>
              <a:t>	(iii)  Something that safe for the environment ………………………………….  ( 1 )</a:t>
            </a:r>
          </a:p>
          <a:p>
            <a:pPr marL="361950" indent="-361950">
              <a:lnSpc>
                <a:spcPct val="150000"/>
              </a:lnSpc>
              <a:spcBef>
                <a:spcPct val="50000"/>
              </a:spcBef>
            </a:pPr>
            <a:r>
              <a:rPr lang="en-GB" sz="900" dirty="0">
                <a:solidFill>
                  <a:schemeClr val="accent6">
                    <a:lumMod val="75000"/>
                  </a:schemeClr>
                </a:solidFill>
                <a:latin typeface="Comic Sans MS" pitchFamily="66" charset="0"/>
              </a:rPr>
              <a:t>	(iv)  Something dangerous ……………………………………………………………………….  ( 1 )</a:t>
            </a:r>
          </a:p>
          <a:p>
            <a:pPr marL="361950" indent="-361950">
              <a:lnSpc>
                <a:spcPct val="150000"/>
              </a:lnSpc>
              <a:spcBef>
                <a:spcPct val="50000"/>
              </a:spcBef>
            </a:pPr>
            <a:r>
              <a:rPr lang="en-GB" sz="900" dirty="0">
                <a:solidFill>
                  <a:schemeClr val="accent6">
                    <a:lumMod val="75000"/>
                  </a:schemeClr>
                </a:solidFill>
                <a:latin typeface="Comic Sans MS" pitchFamily="66" charset="0"/>
              </a:rPr>
              <a:t>	(v)   Something Hygienic ………………………………………………………………………….  ( 1 )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Ben+Sharpe+Arch+412+Fall+07+005+B"/>
          <p:cNvPicPr>
            <a:picLocks noChangeAspect="1" noChangeArrowheads="1"/>
          </p:cNvPicPr>
          <p:nvPr/>
        </p:nvPicPr>
        <p:blipFill>
          <a:blip r:embed="rId2"/>
          <a:srcRect l="10120" r="11136" b="4407"/>
          <a:stretch>
            <a:fillRect/>
          </a:stretch>
        </p:blipFill>
        <p:spPr bwMode="auto">
          <a:xfrm>
            <a:off x="500035" y="928670"/>
            <a:ext cx="3857652" cy="3031523"/>
          </a:xfrm>
          <a:prstGeom prst="rect">
            <a:avLst/>
          </a:prstGeom>
          <a:noFill/>
        </p:spPr>
      </p:pic>
      <p:pic>
        <p:nvPicPr>
          <p:cNvPr id="33797" name="Picture 5" descr="analytical_bulb_sml"/>
          <p:cNvPicPr>
            <a:picLocks noChangeAspect="1" noChangeArrowheads="1"/>
          </p:cNvPicPr>
          <p:nvPr/>
        </p:nvPicPr>
        <p:blipFill>
          <a:blip r:embed="rId3"/>
          <a:srcRect t="11324" b="15279"/>
          <a:stretch>
            <a:fillRect/>
          </a:stretch>
        </p:blipFill>
        <p:spPr bwMode="auto">
          <a:xfrm>
            <a:off x="500034" y="3929066"/>
            <a:ext cx="3857652" cy="2528888"/>
          </a:xfrm>
          <a:prstGeom prst="rect">
            <a:avLst/>
          </a:prstGeom>
          <a:noFill/>
        </p:spPr>
      </p:pic>
      <p:pic>
        <p:nvPicPr>
          <p:cNvPr id="33799" name="Picture 7" descr="ANd9GcTdxf4JU3FloFvB4Le9MAWdKDSJQhpQjL44gKM8CP6XRWsAxymVtQ"/>
          <p:cNvPicPr>
            <a:picLocks noChangeAspect="1" noChangeArrowheads="1"/>
          </p:cNvPicPr>
          <p:nvPr/>
        </p:nvPicPr>
        <p:blipFill>
          <a:blip r:embed="rId4">
            <a:lum bright="22000" contrast="36000"/>
          </a:blip>
          <a:srcRect t="7201" b="19647"/>
          <a:stretch>
            <a:fillRect/>
          </a:stretch>
        </p:blipFill>
        <p:spPr bwMode="auto">
          <a:xfrm>
            <a:off x="4357686" y="4122758"/>
            <a:ext cx="4284663" cy="2306638"/>
          </a:xfrm>
          <a:prstGeom prst="rect">
            <a:avLst/>
          </a:prstGeom>
          <a:noFill/>
          <a:ln w="9525">
            <a:noFill/>
            <a:miter lim="800000"/>
            <a:headEnd/>
            <a:tailEnd/>
          </a:ln>
        </p:spPr>
      </p:pic>
      <p:pic>
        <p:nvPicPr>
          <p:cNvPr id="33804" name="Picture 12" descr="sg course notes p56b"/>
          <p:cNvPicPr>
            <a:picLocks noChangeAspect="1" noChangeArrowheads="1"/>
          </p:cNvPicPr>
          <p:nvPr/>
        </p:nvPicPr>
        <p:blipFill>
          <a:blip r:embed="rId5"/>
          <a:srcRect l="42917" t="952" r="6683" b="8899"/>
          <a:stretch>
            <a:fillRect/>
          </a:stretch>
        </p:blipFill>
        <p:spPr bwMode="auto">
          <a:xfrm>
            <a:off x="4572000" y="833440"/>
            <a:ext cx="3960813" cy="3238502"/>
          </a:xfrm>
          <a:prstGeom prst="rect">
            <a:avLst/>
          </a:prstGeom>
          <a:noFill/>
        </p:spPr>
      </p:pic>
      <p:sp>
        <p:nvSpPr>
          <p:cNvPr id="9" name="TextBox 8"/>
          <p:cNvSpPr txBox="1"/>
          <p:nvPr/>
        </p:nvSpPr>
        <p:spPr>
          <a:xfrm>
            <a:off x="285720" y="357166"/>
            <a:ext cx="8215370"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Selection of Media – Coloured Pencils</a:t>
            </a:r>
            <a:endParaRPr lang="en-GB" sz="2800" b="1" u="sng"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33795"/>
                                        </p:tgtEl>
                                        <p:attrNameLst>
                                          <p:attrName>style.visibility</p:attrName>
                                        </p:attrNameLst>
                                      </p:cBhvr>
                                      <p:to>
                                        <p:strVal val="visible"/>
                                      </p:to>
                                    </p:set>
                                    <p:animEffect transition="in" filter="dissolve">
                                      <p:cBhvr>
                                        <p:cTn id="7" dur="500"/>
                                        <p:tgtEl>
                                          <p:spTgt spid="33795"/>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33804"/>
                                        </p:tgtEl>
                                        <p:attrNameLst>
                                          <p:attrName>style.visibility</p:attrName>
                                        </p:attrNameLst>
                                      </p:cBhvr>
                                      <p:to>
                                        <p:strVal val="visible"/>
                                      </p:to>
                                    </p:set>
                                    <p:animEffect transition="in" filter="dissolve">
                                      <p:cBhvr>
                                        <p:cTn id="11" dur="500"/>
                                        <p:tgtEl>
                                          <p:spTgt spid="33804"/>
                                        </p:tgtEl>
                                      </p:cBhvr>
                                    </p:animEffect>
                                  </p:childTnLst>
                                </p:cTn>
                              </p:par>
                            </p:childTnLst>
                          </p:cTn>
                        </p:par>
                        <p:par>
                          <p:cTn id="12" fill="hold">
                            <p:stCondLst>
                              <p:cond delay="2000"/>
                            </p:stCondLst>
                            <p:childTnLst>
                              <p:par>
                                <p:cTn id="13" presetID="9" presetClass="entr" presetSubtype="0" fill="hold" nodeType="afterEffect">
                                  <p:stCondLst>
                                    <p:cond delay="500"/>
                                  </p:stCondLst>
                                  <p:childTnLst>
                                    <p:set>
                                      <p:cBhvr>
                                        <p:cTn id="14" dur="1" fill="hold">
                                          <p:stCondLst>
                                            <p:cond delay="0"/>
                                          </p:stCondLst>
                                        </p:cTn>
                                        <p:tgtEl>
                                          <p:spTgt spid="33797"/>
                                        </p:tgtEl>
                                        <p:attrNameLst>
                                          <p:attrName>style.visibility</p:attrName>
                                        </p:attrNameLst>
                                      </p:cBhvr>
                                      <p:to>
                                        <p:strVal val="visible"/>
                                      </p:to>
                                    </p:set>
                                    <p:animEffect transition="in" filter="dissolve">
                                      <p:cBhvr>
                                        <p:cTn id="15" dur="500"/>
                                        <p:tgtEl>
                                          <p:spTgt spid="33797"/>
                                        </p:tgtEl>
                                      </p:cBhvr>
                                    </p:animEffect>
                                  </p:childTnLst>
                                </p:cTn>
                              </p:par>
                            </p:childTnLst>
                          </p:cTn>
                        </p:par>
                        <p:par>
                          <p:cTn id="16" fill="hold">
                            <p:stCondLst>
                              <p:cond delay="3000"/>
                            </p:stCondLst>
                            <p:childTnLst>
                              <p:par>
                                <p:cTn id="17" presetID="9" presetClass="entr" presetSubtype="0" fill="hold" nodeType="afterEffect">
                                  <p:stCondLst>
                                    <p:cond delay="500"/>
                                  </p:stCondLst>
                                  <p:childTnLst>
                                    <p:set>
                                      <p:cBhvr>
                                        <p:cTn id="18" dur="1" fill="hold">
                                          <p:stCondLst>
                                            <p:cond delay="0"/>
                                          </p:stCondLst>
                                        </p:cTn>
                                        <p:tgtEl>
                                          <p:spTgt spid="33799"/>
                                        </p:tgtEl>
                                        <p:attrNameLst>
                                          <p:attrName>style.visibility</p:attrName>
                                        </p:attrNameLst>
                                      </p:cBhvr>
                                      <p:to>
                                        <p:strVal val="visible"/>
                                      </p:to>
                                    </p:set>
                                    <p:animEffect transition="in" filter="dissolve">
                                      <p:cBhvr>
                                        <p:cTn id="19"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Fig1Frontis"/>
          <p:cNvPicPr>
            <a:picLocks noChangeAspect="1" noChangeArrowheads="1"/>
          </p:cNvPicPr>
          <p:nvPr/>
        </p:nvPicPr>
        <p:blipFill>
          <a:blip r:embed="rId2"/>
          <a:srcRect/>
          <a:stretch>
            <a:fillRect/>
          </a:stretch>
        </p:blipFill>
        <p:spPr bwMode="auto">
          <a:xfrm>
            <a:off x="2786050" y="1071546"/>
            <a:ext cx="3960813" cy="2452688"/>
          </a:xfrm>
          <a:prstGeom prst="rect">
            <a:avLst/>
          </a:prstGeom>
          <a:noFill/>
        </p:spPr>
      </p:pic>
      <p:pic>
        <p:nvPicPr>
          <p:cNvPr id="31750" name="Picture 6" descr="ANd9GcSWsfqE5CYtdeP2ekKW3ndXp-VuCoR2_5TIfjp5uS1xyH8rfE6x"/>
          <p:cNvPicPr>
            <a:picLocks noChangeAspect="1" noChangeArrowheads="1"/>
          </p:cNvPicPr>
          <p:nvPr/>
        </p:nvPicPr>
        <p:blipFill>
          <a:blip r:embed="rId3"/>
          <a:srcRect/>
          <a:stretch>
            <a:fillRect/>
          </a:stretch>
        </p:blipFill>
        <p:spPr bwMode="auto">
          <a:xfrm>
            <a:off x="5691217" y="3429000"/>
            <a:ext cx="3024187" cy="3024188"/>
          </a:xfrm>
          <a:prstGeom prst="rect">
            <a:avLst/>
          </a:prstGeom>
          <a:noFill/>
        </p:spPr>
      </p:pic>
      <p:pic>
        <p:nvPicPr>
          <p:cNvPr id="31752" name="Picture 8" descr="rendering-in-pencil-low-res-102208"/>
          <p:cNvPicPr>
            <a:picLocks noChangeAspect="1" noChangeArrowheads="1"/>
          </p:cNvPicPr>
          <p:nvPr/>
        </p:nvPicPr>
        <p:blipFill>
          <a:blip r:embed="rId4"/>
          <a:srcRect/>
          <a:stretch>
            <a:fillRect/>
          </a:stretch>
        </p:blipFill>
        <p:spPr bwMode="auto">
          <a:xfrm>
            <a:off x="500034" y="3429000"/>
            <a:ext cx="5113337" cy="3051175"/>
          </a:xfrm>
          <a:prstGeom prst="rect">
            <a:avLst/>
          </a:prstGeom>
          <a:noFill/>
        </p:spPr>
      </p:pic>
      <p:pic>
        <p:nvPicPr>
          <p:cNvPr id="31756" name="Picture 12" descr="ANd9GcQSuo0vhYgxkjLJmfI2hbyST9GHAy5aSZJJm-sXKftlNmd2py3v"/>
          <p:cNvPicPr>
            <a:picLocks noChangeAspect="1" noChangeArrowheads="1"/>
          </p:cNvPicPr>
          <p:nvPr/>
        </p:nvPicPr>
        <p:blipFill>
          <a:blip r:embed="rId5"/>
          <a:srcRect/>
          <a:stretch>
            <a:fillRect/>
          </a:stretch>
        </p:blipFill>
        <p:spPr bwMode="auto">
          <a:xfrm>
            <a:off x="6762779" y="1071546"/>
            <a:ext cx="1952625" cy="2343150"/>
          </a:xfrm>
          <a:prstGeom prst="rect">
            <a:avLst/>
          </a:prstGeom>
          <a:noFill/>
        </p:spPr>
      </p:pic>
      <p:sp>
        <p:nvSpPr>
          <p:cNvPr id="10" name="TextBox 9"/>
          <p:cNvSpPr txBox="1"/>
          <p:nvPr/>
        </p:nvSpPr>
        <p:spPr>
          <a:xfrm>
            <a:off x="285720" y="357166"/>
            <a:ext cx="8215370"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Selection of Media – Grey Scale Pencil</a:t>
            </a:r>
            <a:endParaRPr lang="en-GB" sz="2800" b="1" u="sng" dirty="0">
              <a:solidFill>
                <a:schemeClr val="accent6">
                  <a:lumMod val="75000"/>
                </a:schemeClr>
              </a:solidFill>
              <a:latin typeface="Comic Sans MS" pitchFamily="66" charset="0"/>
            </a:endParaRPr>
          </a:p>
        </p:txBody>
      </p:sp>
      <p:pic>
        <p:nvPicPr>
          <p:cNvPr id="31754" name="Picture 10" descr="ANd9GcRRvQPiINCTec5SjJ5wjUXiJHWy4rW1i2t4YiPeRX61xWsGDQyIUg"/>
          <p:cNvPicPr>
            <a:picLocks noChangeAspect="1" noChangeArrowheads="1"/>
          </p:cNvPicPr>
          <p:nvPr/>
        </p:nvPicPr>
        <p:blipFill>
          <a:blip r:embed="rId6"/>
          <a:srcRect l="24556" r="19296"/>
          <a:stretch>
            <a:fillRect/>
          </a:stretch>
        </p:blipFill>
        <p:spPr bwMode="auto">
          <a:xfrm>
            <a:off x="357158" y="809627"/>
            <a:ext cx="2305050" cy="2905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31754"/>
                                        </p:tgtEl>
                                        <p:attrNameLst>
                                          <p:attrName>style.visibility</p:attrName>
                                        </p:attrNameLst>
                                      </p:cBhvr>
                                      <p:to>
                                        <p:strVal val="visible"/>
                                      </p:to>
                                    </p:set>
                                    <p:animEffect transition="in" filter="dissolve">
                                      <p:cBhvr>
                                        <p:cTn id="7" dur="500"/>
                                        <p:tgtEl>
                                          <p:spTgt spid="31754"/>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31748"/>
                                        </p:tgtEl>
                                        <p:attrNameLst>
                                          <p:attrName>style.visibility</p:attrName>
                                        </p:attrNameLst>
                                      </p:cBhvr>
                                      <p:to>
                                        <p:strVal val="visible"/>
                                      </p:to>
                                    </p:set>
                                    <p:animEffect transition="in" filter="dissolve">
                                      <p:cBhvr>
                                        <p:cTn id="11" dur="500"/>
                                        <p:tgtEl>
                                          <p:spTgt spid="31748"/>
                                        </p:tgtEl>
                                      </p:cBhvr>
                                    </p:animEffect>
                                  </p:childTnLst>
                                </p:cTn>
                              </p:par>
                            </p:childTnLst>
                          </p:cTn>
                        </p:par>
                        <p:par>
                          <p:cTn id="12" fill="hold">
                            <p:stCondLst>
                              <p:cond delay="2000"/>
                            </p:stCondLst>
                            <p:childTnLst>
                              <p:par>
                                <p:cTn id="13" presetID="9" presetClass="entr" presetSubtype="0" fill="hold" nodeType="afterEffect">
                                  <p:stCondLst>
                                    <p:cond delay="500"/>
                                  </p:stCondLst>
                                  <p:childTnLst>
                                    <p:set>
                                      <p:cBhvr>
                                        <p:cTn id="14" dur="1" fill="hold">
                                          <p:stCondLst>
                                            <p:cond delay="0"/>
                                          </p:stCondLst>
                                        </p:cTn>
                                        <p:tgtEl>
                                          <p:spTgt spid="31756"/>
                                        </p:tgtEl>
                                        <p:attrNameLst>
                                          <p:attrName>style.visibility</p:attrName>
                                        </p:attrNameLst>
                                      </p:cBhvr>
                                      <p:to>
                                        <p:strVal val="visible"/>
                                      </p:to>
                                    </p:set>
                                    <p:animEffect transition="in" filter="dissolve">
                                      <p:cBhvr>
                                        <p:cTn id="15" dur="500"/>
                                        <p:tgtEl>
                                          <p:spTgt spid="31756"/>
                                        </p:tgtEl>
                                      </p:cBhvr>
                                    </p:animEffect>
                                  </p:childTnLst>
                                </p:cTn>
                              </p:par>
                            </p:childTnLst>
                          </p:cTn>
                        </p:par>
                        <p:par>
                          <p:cTn id="16" fill="hold">
                            <p:stCondLst>
                              <p:cond delay="3000"/>
                            </p:stCondLst>
                            <p:childTnLst>
                              <p:par>
                                <p:cTn id="17" presetID="9" presetClass="entr" presetSubtype="0" fill="hold" nodeType="afterEffect">
                                  <p:stCondLst>
                                    <p:cond delay="500"/>
                                  </p:stCondLst>
                                  <p:childTnLst>
                                    <p:set>
                                      <p:cBhvr>
                                        <p:cTn id="18" dur="1" fill="hold">
                                          <p:stCondLst>
                                            <p:cond delay="0"/>
                                          </p:stCondLst>
                                        </p:cTn>
                                        <p:tgtEl>
                                          <p:spTgt spid="31752"/>
                                        </p:tgtEl>
                                        <p:attrNameLst>
                                          <p:attrName>style.visibility</p:attrName>
                                        </p:attrNameLst>
                                      </p:cBhvr>
                                      <p:to>
                                        <p:strVal val="visible"/>
                                      </p:to>
                                    </p:set>
                                    <p:animEffect transition="in" filter="dissolve">
                                      <p:cBhvr>
                                        <p:cTn id="19" dur="500"/>
                                        <p:tgtEl>
                                          <p:spTgt spid="31752"/>
                                        </p:tgtEl>
                                      </p:cBhvr>
                                    </p:animEffect>
                                  </p:childTnLst>
                                </p:cTn>
                              </p:par>
                            </p:childTnLst>
                          </p:cTn>
                        </p:par>
                        <p:par>
                          <p:cTn id="20" fill="hold">
                            <p:stCondLst>
                              <p:cond delay="4000"/>
                            </p:stCondLst>
                            <p:childTnLst>
                              <p:par>
                                <p:cTn id="21" presetID="9" presetClass="entr" presetSubtype="0" fill="hold" nodeType="afterEffect">
                                  <p:stCondLst>
                                    <p:cond delay="500"/>
                                  </p:stCondLst>
                                  <p:childTnLst>
                                    <p:set>
                                      <p:cBhvr>
                                        <p:cTn id="22" dur="1" fill="hold">
                                          <p:stCondLst>
                                            <p:cond delay="0"/>
                                          </p:stCondLst>
                                        </p:cTn>
                                        <p:tgtEl>
                                          <p:spTgt spid="31750"/>
                                        </p:tgtEl>
                                        <p:attrNameLst>
                                          <p:attrName>style.visibility</p:attrName>
                                        </p:attrNameLst>
                                      </p:cBhvr>
                                      <p:to>
                                        <p:strVal val="visible"/>
                                      </p:to>
                                    </p:set>
                                    <p:animEffect transition="in" filter="dissolve">
                                      <p:cBhvr>
                                        <p:cTn id="23"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Marker%20Rendering"/>
          <p:cNvPicPr>
            <a:picLocks noChangeAspect="1" noChangeArrowheads="1"/>
          </p:cNvPicPr>
          <p:nvPr/>
        </p:nvPicPr>
        <p:blipFill>
          <a:blip r:embed="rId2" cstate="print"/>
          <a:srcRect l="22473" t="14029" r="16110" b="18727"/>
          <a:stretch>
            <a:fillRect/>
          </a:stretch>
        </p:blipFill>
        <p:spPr bwMode="auto">
          <a:xfrm>
            <a:off x="2143108" y="4143380"/>
            <a:ext cx="2529830" cy="2022469"/>
          </a:xfrm>
          <a:prstGeom prst="rect">
            <a:avLst/>
          </a:prstGeom>
          <a:noFill/>
        </p:spPr>
      </p:pic>
      <p:sp>
        <p:nvSpPr>
          <p:cNvPr id="9" name="TextBox 8"/>
          <p:cNvSpPr txBox="1"/>
          <p:nvPr/>
        </p:nvSpPr>
        <p:spPr>
          <a:xfrm>
            <a:off x="285720" y="357166"/>
            <a:ext cx="8215370"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Selection of Media – Markers</a:t>
            </a:r>
            <a:endParaRPr lang="en-GB" sz="2800" b="1" u="sng" dirty="0">
              <a:solidFill>
                <a:schemeClr val="accent6">
                  <a:lumMod val="75000"/>
                </a:schemeClr>
              </a:solidFill>
              <a:latin typeface="Comic Sans MS" pitchFamily="66" charset="0"/>
            </a:endParaRPr>
          </a:p>
        </p:txBody>
      </p:sp>
      <p:pic>
        <p:nvPicPr>
          <p:cNvPr id="32775" name="Picture 7" descr="ANd9GcRJwJZLmp-V9DT97oC89TI6VH4c3MTG44StwRMjhN0fO_NvSHrhCA"/>
          <p:cNvPicPr>
            <a:picLocks noChangeAspect="1" noChangeArrowheads="1"/>
          </p:cNvPicPr>
          <p:nvPr/>
        </p:nvPicPr>
        <p:blipFill>
          <a:blip r:embed="rId3"/>
          <a:srcRect/>
          <a:stretch>
            <a:fillRect/>
          </a:stretch>
        </p:blipFill>
        <p:spPr bwMode="auto">
          <a:xfrm>
            <a:off x="4714876" y="2571744"/>
            <a:ext cx="4071966" cy="3673477"/>
          </a:xfrm>
          <a:prstGeom prst="rect">
            <a:avLst/>
          </a:prstGeom>
          <a:noFill/>
        </p:spPr>
      </p:pic>
      <p:pic>
        <p:nvPicPr>
          <p:cNvPr id="32771" name="Picture 3" descr="Hyundai_Raptor_marker_Render_by_juggleboy711"/>
          <p:cNvPicPr>
            <a:picLocks noChangeAspect="1" noChangeArrowheads="1"/>
          </p:cNvPicPr>
          <p:nvPr/>
        </p:nvPicPr>
        <p:blipFill>
          <a:blip r:embed="rId4" cstate="print"/>
          <a:srcRect l="9549" t="21365" b="4256"/>
          <a:stretch>
            <a:fillRect/>
          </a:stretch>
        </p:blipFill>
        <p:spPr bwMode="auto">
          <a:xfrm>
            <a:off x="428596" y="857232"/>
            <a:ext cx="5715039" cy="2663825"/>
          </a:xfrm>
          <a:prstGeom prst="rect">
            <a:avLst/>
          </a:prstGeom>
          <a:noFill/>
        </p:spPr>
      </p:pic>
      <p:pic>
        <p:nvPicPr>
          <p:cNvPr id="32777" name="Picture 9" descr="david_main_spray_bottle2a"/>
          <p:cNvPicPr>
            <a:picLocks noChangeAspect="1" noChangeArrowheads="1"/>
          </p:cNvPicPr>
          <p:nvPr/>
        </p:nvPicPr>
        <p:blipFill>
          <a:blip r:embed="rId5">
            <a:clrChange>
              <a:clrFrom>
                <a:srgbClr val="FEFEFF"/>
              </a:clrFrom>
              <a:clrTo>
                <a:srgbClr val="FEFEFF">
                  <a:alpha val="0"/>
                </a:srgbClr>
              </a:clrTo>
            </a:clrChange>
          </a:blip>
          <a:srcRect t="5998" r="68333" b="17421"/>
          <a:stretch>
            <a:fillRect/>
          </a:stretch>
        </p:blipFill>
        <p:spPr bwMode="auto">
          <a:xfrm>
            <a:off x="357158" y="2786058"/>
            <a:ext cx="2076450" cy="35290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32775"/>
                                        </p:tgtEl>
                                        <p:attrNameLst>
                                          <p:attrName>style.visibility</p:attrName>
                                        </p:attrNameLst>
                                      </p:cBhvr>
                                      <p:to>
                                        <p:strVal val="visible"/>
                                      </p:to>
                                    </p:set>
                                    <p:animEffect transition="in" filter="dissolve">
                                      <p:cBhvr>
                                        <p:cTn id="7" dur="500"/>
                                        <p:tgtEl>
                                          <p:spTgt spid="32775"/>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32773"/>
                                        </p:tgtEl>
                                        <p:attrNameLst>
                                          <p:attrName>style.visibility</p:attrName>
                                        </p:attrNameLst>
                                      </p:cBhvr>
                                      <p:to>
                                        <p:strVal val="visible"/>
                                      </p:to>
                                    </p:set>
                                    <p:animEffect transition="in" filter="dissolve">
                                      <p:cBhvr>
                                        <p:cTn id="11" dur="500"/>
                                        <p:tgtEl>
                                          <p:spTgt spid="32773"/>
                                        </p:tgtEl>
                                      </p:cBhvr>
                                    </p:animEffect>
                                  </p:childTnLst>
                                </p:cTn>
                              </p:par>
                            </p:childTnLst>
                          </p:cTn>
                        </p:par>
                        <p:par>
                          <p:cTn id="12" fill="hold">
                            <p:stCondLst>
                              <p:cond delay="2000"/>
                            </p:stCondLst>
                            <p:childTnLst>
                              <p:par>
                                <p:cTn id="13" presetID="9" presetClass="entr" presetSubtype="0" fill="hold" nodeType="afterEffect">
                                  <p:stCondLst>
                                    <p:cond delay="500"/>
                                  </p:stCondLst>
                                  <p:childTnLst>
                                    <p:set>
                                      <p:cBhvr>
                                        <p:cTn id="14" dur="1" fill="hold">
                                          <p:stCondLst>
                                            <p:cond delay="0"/>
                                          </p:stCondLst>
                                        </p:cTn>
                                        <p:tgtEl>
                                          <p:spTgt spid="32777"/>
                                        </p:tgtEl>
                                        <p:attrNameLst>
                                          <p:attrName>style.visibility</p:attrName>
                                        </p:attrNameLst>
                                      </p:cBhvr>
                                      <p:to>
                                        <p:strVal val="visible"/>
                                      </p:to>
                                    </p:set>
                                    <p:animEffect transition="in" filter="dissolve">
                                      <p:cBhvr>
                                        <p:cTn id="15" dur="500"/>
                                        <p:tgtEl>
                                          <p:spTgt spid="32777"/>
                                        </p:tgtEl>
                                      </p:cBhvr>
                                    </p:animEffect>
                                  </p:childTnLst>
                                </p:cTn>
                              </p:par>
                            </p:childTnLst>
                          </p:cTn>
                        </p:par>
                        <p:par>
                          <p:cTn id="16" fill="hold">
                            <p:stCondLst>
                              <p:cond delay="3000"/>
                            </p:stCondLst>
                            <p:childTnLst>
                              <p:par>
                                <p:cTn id="17" presetID="9" presetClass="entr" presetSubtype="0" fill="hold" nodeType="afterEffect">
                                  <p:stCondLst>
                                    <p:cond delay="500"/>
                                  </p:stCondLst>
                                  <p:childTnLst>
                                    <p:set>
                                      <p:cBhvr>
                                        <p:cTn id="18" dur="1" fill="hold">
                                          <p:stCondLst>
                                            <p:cond delay="0"/>
                                          </p:stCondLst>
                                        </p:cTn>
                                        <p:tgtEl>
                                          <p:spTgt spid="32771"/>
                                        </p:tgtEl>
                                        <p:attrNameLst>
                                          <p:attrName>style.visibility</p:attrName>
                                        </p:attrNameLst>
                                      </p:cBhvr>
                                      <p:to>
                                        <p:strVal val="visible"/>
                                      </p:to>
                                    </p:set>
                                    <p:animEffect transition="in" filter="dissolve">
                                      <p:cBhvr>
                                        <p:cTn id="19"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
      <a:dk1>
        <a:sysClr val="windowText" lastClr="000000"/>
      </a:dk1>
      <a:lt1>
        <a:sysClr val="window" lastClr="FFFFFF"/>
      </a:lt1>
      <a:dk2>
        <a:srgbClr val="B13F9A"/>
      </a:dk2>
      <a:lt2>
        <a:srgbClr val="F4E7ED"/>
      </a:lt2>
      <a:accent1>
        <a:srgbClr val="B83D68"/>
      </a:accent1>
      <a:accent2>
        <a:srgbClr val="AC66BB"/>
      </a:accent2>
      <a:accent3>
        <a:srgbClr val="7030A0"/>
      </a:accent3>
      <a:accent4>
        <a:srgbClr val="874296"/>
      </a:accent4>
      <a:accent5>
        <a:srgbClr val="CF6DA4"/>
      </a:accent5>
      <a:accent6>
        <a:srgbClr val="BB4FA3"/>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TotalTime>
  <Words>921</Words>
  <Application>Microsoft Office PowerPoint</Application>
  <PresentationFormat>On-screen Show (4:3)</PresentationFormat>
  <Paragraphs>159</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Aspect</vt:lpstr>
      <vt:lpstr>Bitmap Image</vt:lpstr>
      <vt:lpstr>Colour Theory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Communication</dc:title>
  <dc:creator>mboyle</dc:creator>
  <cp:lastModifiedBy>garrol</cp:lastModifiedBy>
  <cp:revision>47</cp:revision>
  <dcterms:created xsi:type="dcterms:W3CDTF">2012-05-30T10:35:20Z</dcterms:created>
  <dcterms:modified xsi:type="dcterms:W3CDTF">2013-03-07T11:58:40Z</dcterms:modified>
</cp:coreProperties>
</file>